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1"/>
  </p:notesMasterIdLst>
  <p:sldIdLst>
    <p:sldId id="256" r:id="rId5"/>
    <p:sldId id="293" r:id="rId6"/>
    <p:sldId id="294" r:id="rId7"/>
    <p:sldId id="295" r:id="rId8"/>
    <p:sldId id="296" r:id="rId9"/>
    <p:sldId id="261" r:id="rId10"/>
    <p:sldId id="379" r:id="rId11"/>
    <p:sldId id="378" r:id="rId12"/>
    <p:sldId id="287" r:id="rId13"/>
    <p:sldId id="375" r:id="rId14"/>
    <p:sldId id="376" r:id="rId15"/>
    <p:sldId id="377" r:id="rId16"/>
    <p:sldId id="290" r:id="rId17"/>
    <p:sldId id="369" r:id="rId18"/>
    <p:sldId id="370" r:id="rId19"/>
    <p:sldId id="371" r:id="rId20"/>
    <p:sldId id="372" r:id="rId21"/>
    <p:sldId id="373" r:id="rId22"/>
    <p:sldId id="374" r:id="rId23"/>
    <p:sldId id="289" r:id="rId24"/>
    <p:sldId id="266" r:id="rId25"/>
    <p:sldId id="277" r:id="rId26"/>
    <p:sldId id="269" r:id="rId27"/>
    <p:sldId id="284" r:id="rId28"/>
    <p:sldId id="271" r:id="rId29"/>
    <p:sldId id="286" r:id="rId30"/>
    <p:sldId id="270" r:id="rId31"/>
    <p:sldId id="278" r:id="rId32"/>
    <p:sldId id="273" r:id="rId33"/>
    <p:sldId id="275" r:id="rId34"/>
    <p:sldId id="263" r:id="rId35"/>
    <p:sldId id="274" r:id="rId36"/>
    <p:sldId id="267" r:id="rId37"/>
    <p:sldId id="272" r:id="rId38"/>
    <p:sldId id="283" r:id="rId39"/>
    <p:sldId id="281" r:id="rId40"/>
    <p:sldId id="282" r:id="rId41"/>
    <p:sldId id="268" r:id="rId42"/>
    <p:sldId id="264" r:id="rId43"/>
    <p:sldId id="262" r:id="rId44"/>
    <p:sldId id="276" r:id="rId45"/>
    <p:sldId id="285" r:id="rId46"/>
    <p:sldId id="288" r:id="rId47"/>
    <p:sldId id="365" r:id="rId48"/>
    <p:sldId id="360" r:id="rId49"/>
    <p:sldId id="361" r:id="rId50"/>
    <p:sldId id="362" r:id="rId51"/>
    <p:sldId id="363" r:id="rId52"/>
    <p:sldId id="364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265" r:id="rId75"/>
    <p:sldId id="297" r:id="rId76"/>
    <p:sldId id="298" r:id="rId77"/>
    <p:sldId id="299" r:id="rId78"/>
    <p:sldId id="300" r:id="rId79"/>
    <p:sldId id="301" r:id="rId80"/>
    <p:sldId id="302" r:id="rId81"/>
    <p:sldId id="303" r:id="rId82"/>
    <p:sldId id="304" r:id="rId83"/>
    <p:sldId id="305" r:id="rId84"/>
    <p:sldId id="306" r:id="rId85"/>
    <p:sldId id="279" r:id="rId86"/>
    <p:sldId id="280" r:id="rId87"/>
    <p:sldId id="307" r:id="rId88"/>
    <p:sldId id="308" r:id="rId89"/>
    <p:sldId id="309" r:id="rId90"/>
    <p:sldId id="310" r:id="rId91"/>
    <p:sldId id="311" r:id="rId92"/>
    <p:sldId id="312" r:id="rId93"/>
    <p:sldId id="313" r:id="rId94"/>
    <p:sldId id="314" r:id="rId95"/>
    <p:sldId id="315" r:id="rId96"/>
    <p:sldId id="291" r:id="rId97"/>
    <p:sldId id="368" r:id="rId98"/>
    <p:sldId id="366" r:id="rId99"/>
    <p:sldId id="367" r:id="rId10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399A416-19DE-42A4-A583-771DACEFC5CB}">
          <p14:sldIdLst>
            <p14:sldId id="256"/>
            <p14:sldId id="293"/>
            <p14:sldId id="294"/>
            <p14:sldId id="295"/>
            <p14:sldId id="296"/>
            <p14:sldId id="261"/>
            <p14:sldId id="379"/>
            <p14:sldId id="378"/>
          </p14:sldIdLst>
        </p14:section>
        <p14:section name="Dirección General" id="{32929E0F-4C19-47AD-A17E-96DCA6B99136}">
          <p14:sldIdLst>
            <p14:sldId id="287"/>
            <p14:sldId id="375"/>
            <p14:sldId id="376"/>
            <p14:sldId id="377"/>
          </p14:sldIdLst>
        </p14:section>
        <p14:section name="Servicios Corporativos" id="{CED4A7A0-5655-494C-94FD-EB355590563E}">
          <p14:sldIdLst>
            <p14:sldId id="290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Palacio" id="{3BC150CD-6E55-4ECB-90FE-57ACF4017509}">
          <p14:sldIdLst>
            <p14:sldId id="289"/>
            <p14:sldId id="266"/>
            <p14:sldId id="277"/>
            <p14:sldId id="269"/>
            <p14:sldId id="284"/>
            <p14:sldId id="271"/>
            <p14:sldId id="286"/>
            <p14:sldId id="270"/>
            <p14:sldId id="278"/>
            <p14:sldId id="273"/>
            <p14:sldId id="275"/>
            <p14:sldId id="263"/>
            <p14:sldId id="274"/>
            <p14:sldId id="267"/>
            <p14:sldId id="272"/>
            <p14:sldId id="283"/>
            <p14:sldId id="281"/>
            <p14:sldId id="282"/>
            <p14:sldId id="268"/>
            <p14:sldId id="264"/>
            <p14:sldId id="262"/>
            <p14:sldId id="276"/>
            <p14:sldId id="285"/>
          </p14:sldIdLst>
        </p14:section>
        <p14:section name="Princess" id="{ED8F068E-4EAE-40D2-90E4-154DCBA0D2A8}">
          <p14:sldIdLst>
            <p14:sldId id="288"/>
            <p14:sldId id="365"/>
            <p14:sldId id="360"/>
            <p14:sldId id="361"/>
            <p14:sldId id="362"/>
            <p14:sldId id="363"/>
            <p14:sldId id="364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Pierre" id="{708CEC5F-4D7C-4487-A2CF-7E5A7091C3FA}">
          <p14:sldIdLst>
            <p14:sldId id="26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79"/>
            <p14:sldId id="280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Arena GNP / Forum Mundo Imperial" id="{A92B8FE2-DEC2-426E-AE1E-BA30AFA23DA5}">
          <p14:sldIdLst>
            <p14:sldId id="291"/>
            <p14:sldId id="368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034"/>
    <a:srgbClr val="BC8A55"/>
    <a:srgbClr val="BABABA"/>
    <a:srgbClr val="00162A"/>
    <a:srgbClr val="E5BEEB"/>
    <a:srgbClr val="917FB3"/>
    <a:srgbClr val="FF7C80"/>
    <a:srgbClr val="FF6D60"/>
    <a:srgbClr val="99D8AB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1D77E-BD17-49A0-8511-BE10B208BB91}" v="4" dt="2025-12-12T17:17:37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43.xml"/><Relationship Id="rId1" Type="http://schemas.microsoft.com/office/2011/relationships/chartStyle" Target="style43.xml"/><Relationship Id="rId4" Type="http://schemas.openxmlformats.org/officeDocument/2006/relationships/chartUserShapes" Target="../drawings/drawing1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esktop\Mayor%20impacto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Servicios%20Corporativos\Resultados%20MI%20Clima%20Servicios%20Corporativos%20Diciembre%202024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Direccion%20General\Resultados%20MI%20Clima%20Direccion%20general%20Diciembre%202024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Servicios%20Corporativos\Resultados%20MI%20Clima%20Servicios%20Corporativos%20Diciembre%202024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https://mundoimperial.sharepoint.com/sites/listamaestra/Documentos%20compartidos/Resultados%20MI%20Clima%20Diciembre%202024%20Palacio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Princess\Resultados%20MI%20Clima%20Princess%20Diciembre%202024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esktop\Pierre%20Mundo%20Imperial%20-%20MI%20Clima%202024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Arena_gnp_Forum\Resultados%20MI%20Clima%20ArenaGNP_Forum%20Diciembre%202024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Genero!$C$3</c:f>
              <c:strCache>
                <c:ptCount val="1"/>
                <c:pt idx="0">
                  <c:v>Total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72-44E1-B550-DDEE163273B2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72-44E1-B550-DDEE163273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72-44E1-B550-DDEE163273B2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Genero!$C$4:$C$6</c:f>
              <c:numCache>
                <c:formatCode>General</c:formatCode>
                <c:ptCount val="3"/>
                <c:pt idx="0">
                  <c:v>654</c:v>
                </c:pt>
                <c:pt idx="1">
                  <c:v>870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72-44E1-B550-DDEE163273B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Genero!$F$3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26-4A66-A30F-36156B43A4FF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26-4A66-A30F-36156B43A4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26-4A66-A30F-36156B43A4FF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Genero!$F$4:$F$6</c:f>
              <c:numCache>
                <c:formatCode>General</c:formatCode>
                <c:ptCount val="3"/>
                <c:pt idx="0">
                  <c:v>86</c:v>
                </c:pt>
                <c:pt idx="1">
                  <c:v>122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26-4A66-A30F-36156B43A4F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Edad!$G$4</c:f>
              <c:strCache>
                <c:ptCount val="1"/>
                <c:pt idx="0">
                  <c:v>Direccion General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A8-4D00-BF23-E544C569552B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A8-4D00-BF23-E544C569552B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2A8-4D00-BF23-E544C569552B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2A8-4D00-BF23-E544C569552B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2A8-4D00-BF23-E544C569552B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2A8-4D00-BF23-E544C569552B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2A8-4D00-BF23-E544C569552B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2A8-4D00-BF23-E544C569552B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2A8-4D00-BF23-E544C569552B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2A8-4D00-BF23-E544C569552B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A8-4D00-BF23-E544C569552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A8-4D00-BF23-E544C569552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2A8-4D00-BF23-E544C569552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2A8-4D00-BF23-E544C569552B}"/>
                </c:ext>
              </c:extLst>
            </c:dLbl>
            <c:dLbl>
              <c:idx val="4"/>
              <c:layout>
                <c:manualLayout>
                  <c:x val="-5.8554266736048299E-2"/>
                  <c:y val="0.1799882972096438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2A8-4D00-BF23-E544C569552B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Edad!$G$5:$G$14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2A8-4D00-BF23-E544C569552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Edad!$I$4</c:f>
              <c:strCache>
                <c:ptCount val="1"/>
                <c:pt idx="0">
                  <c:v>Arena - Forum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FD-49E5-93C7-A597DFB18674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FD-49E5-93C7-A597DFB18674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FD-49E5-93C7-A597DFB18674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FD-49E5-93C7-A597DFB18674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2FD-49E5-93C7-A597DFB18674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2FD-49E5-93C7-A597DFB18674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2FD-49E5-93C7-A597DFB18674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2FD-49E5-93C7-A597DFB18674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2FD-49E5-93C7-A597DFB18674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2FD-49E5-93C7-A597DFB1867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FD-49E5-93C7-A597DFB1867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2FD-49E5-93C7-A597DFB18674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2FD-49E5-93C7-A597DFB18674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Edad!$I$5:$I$14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62FD-49E5-93C7-A597DFB1867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Edad!$H$4</c:f>
              <c:strCache>
                <c:ptCount val="1"/>
                <c:pt idx="0">
                  <c:v>Servicios Corporativos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5B-470B-9DF5-DD018F0C3B67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5B-470B-9DF5-DD018F0C3B67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5B-470B-9DF5-DD018F0C3B67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5B-470B-9DF5-DD018F0C3B67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D5B-470B-9DF5-DD018F0C3B67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D5B-470B-9DF5-DD018F0C3B67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D5B-470B-9DF5-DD018F0C3B67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D5B-470B-9DF5-DD018F0C3B67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D5B-470B-9DF5-DD018F0C3B67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D5B-470B-9DF5-DD018F0C3B6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5B-470B-9DF5-DD018F0C3B67}"/>
                </c:ext>
              </c:extLst>
            </c:dLbl>
            <c:dLbl>
              <c:idx val="6"/>
              <c:layout>
                <c:manualLayout>
                  <c:x val="3.7211031580851019E-2"/>
                  <c:y val="0.1394236633444623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D5B-470B-9DF5-DD018F0C3B67}"/>
                </c:ext>
              </c:extLst>
            </c:dLbl>
            <c:dLbl>
              <c:idx val="7"/>
              <c:layout>
                <c:manualLayout>
                  <c:x val="1.8231092212889433E-2"/>
                  <c:y val="8.133542375542744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D5B-470B-9DF5-DD018F0C3B67}"/>
                </c:ext>
              </c:extLst>
            </c:dLbl>
            <c:dLbl>
              <c:idx val="8"/>
              <c:layout>
                <c:manualLayout>
                  <c:x val="4.3928708521779616E-2"/>
                  <c:y val="0.1779885837665186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5B-470B-9DF5-DD018F0C3B67}"/>
                </c:ext>
              </c:extLst>
            </c:dLbl>
            <c:dLbl>
              <c:idx val="9"/>
              <c:layout>
                <c:manualLayout>
                  <c:x val="3.1363790694147464E-2"/>
                  <c:y val="8.784651821371301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5B-470B-9DF5-DD018F0C3B67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Edad!$H$5:$H$14</c:f>
              <c:numCache>
                <c:formatCode>General</c:formatCode>
                <c:ptCount val="10"/>
                <c:pt idx="0">
                  <c:v>0</c:v>
                </c:pt>
                <c:pt idx="1">
                  <c:v>11</c:v>
                </c:pt>
                <c:pt idx="2">
                  <c:v>22</c:v>
                </c:pt>
                <c:pt idx="3">
                  <c:v>16</c:v>
                </c:pt>
                <c:pt idx="4">
                  <c:v>12</c:v>
                </c:pt>
                <c:pt idx="5">
                  <c:v>7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3D5B-470B-9DF5-DD018F0C3B6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Edad!$F$4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06-45C7-B576-ED9CD51EEBC9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06-45C7-B576-ED9CD51EEBC9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06-45C7-B576-ED9CD51EEBC9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106-45C7-B576-ED9CD51EEBC9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106-45C7-B576-ED9CD51EEBC9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106-45C7-B576-ED9CD51EEBC9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106-45C7-B576-ED9CD51EEBC9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B106-45C7-B576-ED9CD51EEBC9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B106-45C7-B576-ED9CD51EEBC9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106-45C7-B576-ED9CD51EEBC9}"/>
              </c:ext>
            </c:extLst>
          </c:dPt>
          <c:dLbls>
            <c:dLbl>
              <c:idx val="0"/>
              <c:layout>
                <c:manualLayout>
                  <c:x val="3.0481172751550671E-3"/>
                  <c:y val="0.1613713773661987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106-45C7-B576-ED9CD51EEBC9}"/>
                </c:ext>
              </c:extLst>
            </c:dLbl>
            <c:dLbl>
              <c:idx val="9"/>
              <c:layout>
                <c:manualLayout>
                  <c:x val="-9.4987533134225453E-3"/>
                  <c:y val="0.1094764083634750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106-45C7-B576-ED9CD51EEBC9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Edad!$F$5:$F$14</c:f>
              <c:numCache>
                <c:formatCode>General</c:formatCode>
                <c:ptCount val="10"/>
                <c:pt idx="0">
                  <c:v>6</c:v>
                </c:pt>
                <c:pt idx="1">
                  <c:v>32</c:v>
                </c:pt>
                <c:pt idx="2">
                  <c:v>37</c:v>
                </c:pt>
                <c:pt idx="3">
                  <c:v>25</c:v>
                </c:pt>
                <c:pt idx="4">
                  <c:v>17</c:v>
                </c:pt>
                <c:pt idx="5">
                  <c:v>25</c:v>
                </c:pt>
                <c:pt idx="6">
                  <c:v>22</c:v>
                </c:pt>
                <c:pt idx="7">
                  <c:v>22</c:v>
                </c:pt>
                <c:pt idx="8">
                  <c:v>19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106-45C7-B576-ED9CD51EEBC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Edad!$E$4</c:f>
              <c:strCache>
                <c:ptCount val="1"/>
                <c:pt idx="0">
                  <c:v>Princess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0C-4DF1-A7CB-8EFD978CABF3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0C-4DF1-A7CB-8EFD978CABF3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0C-4DF1-A7CB-8EFD978CABF3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0C-4DF1-A7CB-8EFD978CABF3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F0C-4DF1-A7CB-8EFD978CABF3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F0C-4DF1-A7CB-8EFD978CABF3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F0C-4DF1-A7CB-8EFD978CABF3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F0C-4DF1-A7CB-8EFD978CABF3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F0C-4DF1-A7CB-8EFD978CABF3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F0C-4DF1-A7CB-8EFD978CABF3}"/>
              </c:ext>
            </c:extLst>
          </c:dPt>
          <c:dLbls>
            <c:dLbl>
              <c:idx val="0"/>
              <c:layout>
                <c:manualLayout>
                  <c:x val="6.575917036153834E-3"/>
                  <c:y val="0.1270697635424751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0C-4DF1-A7CB-8EFD978CABF3}"/>
                </c:ext>
              </c:extLst>
            </c:dLbl>
            <c:dLbl>
              <c:idx val="9"/>
              <c:layout>
                <c:manualLayout>
                  <c:x val="-1.5002900099264549E-2"/>
                  <c:y val="8.343340490383337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F0C-4DF1-A7CB-8EFD978CABF3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Edad!$E$5:$E$14</c:f>
              <c:numCache>
                <c:formatCode>General</c:formatCode>
                <c:ptCount val="10"/>
                <c:pt idx="0">
                  <c:v>10</c:v>
                </c:pt>
                <c:pt idx="1">
                  <c:v>73</c:v>
                </c:pt>
                <c:pt idx="2">
                  <c:v>89</c:v>
                </c:pt>
                <c:pt idx="3">
                  <c:v>90</c:v>
                </c:pt>
                <c:pt idx="4">
                  <c:v>65</c:v>
                </c:pt>
                <c:pt idx="5">
                  <c:v>76</c:v>
                </c:pt>
                <c:pt idx="6">
                  <c:v>80</c:v>
                </c:pt>
                <c:pt idx="7">
                  <c:v>114</c:v>
                </c:pt>
                <c:pt idx="8">
                  <c:v>51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F0C-4DF1-A7CB-8EFD978CABF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Edad!$D$4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2-4BD9-8E6C-BE1973EC4D87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2-4BD9-8E6C-BE1973EC4D87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7B2-4BD9-8E6C-BE1973EC4D87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7B2-4BD9-8E6C-BE1973EC4D87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7B2-4BD9-8E6C-BE1973EC4D87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7B2-4BD9-8E6C-BE1973EC4D87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7B2-4BD9-8E6C-BE1973EC4D87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7B2-4BD9-8E6C-BE1973EC4D87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7B2-4BD9-8E6C-BE1973EC4D87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7B2-4BD9-8E6C-BE1973EC4D87}"/>
              </c:ext>
            </c:extLst>
          </c:dPt>
          <c:dLbls>
            <c:dLbl>
              <c:idx val="0"/>
              <c:layout>
                <c:manualLayout>
                  <c:x val="1.7042757792406393E-2"/>
                  <c:y val="0.1661524791808184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B2-4BD9-8E6C-BE1973EC4D87}"/>
                </c:ext>
              </c:extLst>
            </c:dLbl>
            <c:dLbl>
              <c:idx val="1"/>
              <c:layout>
                <c:manualLayout>
                  <c:x val="-8.9805979878660097E-2"/>
                  <c:y val="0.1458333977570910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B2-4BD9-8E6C-BE1973EC4D87}"/>
                </c:ext>
              </c:extLst>
            </c:dLbl>
            <c:dLbl>
              <c:idx val="7"/>
              <c:layout>
                <c:manualLayout>
                  <c:x val="7.1719392025755599E-2"/>
                  <c:y val="0.1553887295188283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7B2-4BD9-8E6C-BE1973EC4D87}"/>
                </c:ext>
              </c:extLst>
            </c:dLbl>
            <c:dLbl>
              <c:idx val="8"/>
              <c:layout>
                <c:manualLayout>
                  <c:x val="2.2692667110358739E-2"/>
                  <c:y val="0.1504616005197880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7B2-4BD9-8E6C-BE1973EC4D87}"/>
                </c:ext>
              </c:extLst>
            </c:dLbl>
            <c:dLbl>
              <c:idx val="9"/>
              <c:layout>
                <c:manualLayout>
                  <c:x val="6.2367468303168808E-3"/>
                  <c:y val="4.873390995173541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7B2-4BD9-8E6C-BE1973EC4D87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Edad!$D$5:$D$14</c:f>
              <c:numCache>
                <c:formatCode>General</c:formatCode>
                <c:ptCount val="10"/>
                <c:pt idx="0">
                  <c:v>12</c:v>
                </c:pt>
                <c:pt idx="1">
                  <c:v>122</c:v>
                </c:pt>
                <c:pt idx="2">
                  <c:v>94</c:v>
                </c:pt>
                <c:pt idx="3">
                  <c:v>110</c:v>
                </c:pt>
                <c:pt idx="4">
                  <c:v>61</c:v>
                </c:pt>
                <c:pt idx="5">
                  <c:v>67</c:v>
                </c:pt>
                <c:pt idx="6">
                  <c:v>44</c:v>
                </c:pt>
                <c:pt idx="7">
                  <c:v>49</c:v>
                </c:pt>
                <c:pt idx="8">
                  <c:v>26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7B2-4BD9-8E6C-BE1973EC4D8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Edad!$C$4</c:f>
              <c:strCache>
                <c:ptCount val="1"/>
                <c:pt idx="0">
                  <c:v>Total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EE-438E-8F17-A8C1B556D03D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EE-438E-8F17-A8C1B556D03D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EE-438E-8F17-A8C1B556D03D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EE-438E-8F17-A8C1B556D03D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4EE-438E-8F17-A8C1B556D03D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4EE-438E-8F17-A8C1B556D03D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4EE-438E-8F17-A8C1B556D03D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4EE-438E-8F17-A8C1B556D03D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4EE-438E-8F17-A8C1B556D03D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4EE-438E-8F17-A8C1B556D03D}"/>
              </c:ext>
            </c:extLst>
          </c:dPt>
          <c:dLbls>
            <c:dLbl>
              <c:idx val="0"/>
              <c:layout>
                <c:manualLayout>
                  <c:x val="1.3064041407810702E-2"/>
                  <c:y val="0.1444270700727765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EE-438E-8F17-A8C1B556D03D}"/>
                </c:ext>
              </c:extLst>
            </c:dLbl>
            <c:dLbl>
              <c:idx val="9"/>
              <c:layout>
                <c:manualLayout>
                  <c:x val="-1.3744107986704555E-2"/>
                  <c:y val="0.1140448258789032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EE-438E-8F17-A8C1B556D03D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Edad!$C$5:$C$14</c:f>
              <c:numCache>
                <c:formatCode>General</c:formatCode>
                <c:ptCount val="10"/>
                <c:pt idx="0">
                  <c:v>28</c:v>
                </c:pt>
                <c:pt idx="1">
                  <c:v>239</c:v>
                </c:pt>
                <c:pt idx="2">
                  <c:v>246</c:v>
                </c:pt>
                <c:pt idx="3">
                  <c:v>241</c:v>
                </c:pt>
                <c:pt idx="4">
                  <c:v>157</c:v>
                </c:pt>
                <c:pt idx="5">
                  <c:v>178</c:v>
                </c:pt>
                <c:pt idx="6">
                  <c:v>149</c:v>
                </c:pt>
                <c:pt idx="7">
                  <c:v>190</c:v>
                </c:pt>
                <c:pt idx="8">
                  <c:v>103</c:v>
                </c:pt>
                <c:pt idx="9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4EE-438E-8F17-A8C1B556D03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Genero!$H$3</c:f>
              <c:strCache>
                <c:ptCount val="1"/>
                <c:pt idx="0">
                  <c:v>Servicios Corporativos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AC-4F2B-A1BB-F0057876F240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AC-4F2B-A1BB-F0057876F2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AC-4F2B-A1BB-F0057876F240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Genero!$H$4:$H$6</c:f>
              <c:numCache>
                <c:formatCode>General</c:formatCode>
                <c:ptCount val="3"/>
                <c:pt idx="0">
                  <c:v>46</c:v>
                </c:pt>
                <c:pt idx="1">
                  <c:v>26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AC-4F2B-A1BB-F0057876F24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Antiguedad!$C$2</c:f>
              <c:strCache>
                <c:ptCount val="1"/>
                <c:pt idx="0">
                  <c:v>Total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4C-4FF0-8EA4-0B076070B32B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4C-4FF0-8EA4-0B076070B32B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4C-4FF0-8EA4-0B076070B32B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44C-4FF0-8EA4-0B076070B32B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44C-4FF0-8EA4-0B076070B32B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44C-4FF0-8EA4-0B076070B32B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44C-4FF0-8EA4-0B076070B32B}"/>
              </c:ext>
            </c:extLst>
          </c:dPt>
          <c:dLbls>
            <c:dLbl>
              <c:idx val="4"/>
              <c:layout>
                <c:manualLayout>
                  <c:x val="5.8627852930460446E-2"/>
                  <c:y val="-0.1338141016931958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4C-4FF0-8EA4-0B076070B32B}"/>
                </c:ext>
              </c:extLst>
            </c:dLbl>
            <c:dLbl>
              <c:idx val="5"/>
              <c:layout>
                <c:manualLayout>
                  <c:x val="4.8371387381267825E-2"/>
                  <c:y val="-0.1659038499509993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44C-4FF0-8EA4-0B076070B32B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Antiguedad!$C$3:$C$9</c:f>
              <c:numCache>
                <c:formatCode>General</c:formatCode>
                <c:ptCount val="7"/>
                <c:pt idx="0">
                  <c:v>334</c:v>
                </c:pt>
                <c:pt idx="1">
                  <c:v>150</c:v>
                </c:pt>
                <c:pt idx="2">
                  <c:v>162</c:v>
                </c:pt>
                <c:pt idx="3">
                  <c:v>165</c:v>
                </c:pt>
                <c:pt idx="4">
                  <c:v>67</c:v>
                </c:pt>
                <c:pt idx="5">
                  <c:v>53</c:v>
                </c:pt>
                <c:pt idx="6">
                  <c:v>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44C-4FF0-8EA4-0B076070B32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Antiguedad!$I$2</c:f>
              <c:strCache>
                <c:ptCount val="1"/>
                <c:pt idx="0">
                  <c:v>Arena - Forum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A3-4AFD-8D45-1A4EFAA3F057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A3-4AFD-8D45-1A4EFAA3F057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4A3-4AFD-8D45-1A4EFAA3F05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4A3-4AFD-8D45-1A4EFAA3F057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4A3-4AFD-8D45-1A4EFAA3F057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4A3-4AFD-8D45-1A4EFAA3F057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4A3-4AFD-8D45-1A4EFAA3F057}"/>
              </c:ext>
            </c:extLst>
          </c:dPt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4A3-4AFD-8D45-1A4EFAA3F057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Antiguedad!$I$3:$I$9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4A3-4AFD-8D45-1A4EFAA3F05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Antiguedad!$H$2</c:f>
              <c:strCache>
                <c:ptCount val="1"/>
                <c:pt idx="0">
                  <c:v>Servicios Corporativos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75-41FD-8033-16B343821813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75-41FD-8033-16B343821813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75-41FD-8033-16B343821813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75-41FD-8033-16B343821813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A75-41FD-8033-16B343821813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A75-41FD-8033-16B343821813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A75-41FD-8033-16B343821813}"/>
              </c:ext>
            </c:extLst>
          </c:dPt>
          <c:dLbls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A75-41FD-8033-16B343821813}"/>
                </c:ext>
              </c:extLst>
            </c:dLbl>
            <c:dLbl>
              <c:idx val="5"/>
              <c:layout>
                <c:manualLayout>
                  <c:x val="6.708450315692964E-2"/>
                  <c:y val="-6.770933342414912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A75-41FD-8033-16B343821813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Antiguedad!$H$3:$H$9</c:f>
              <c:numCache>
                <c:formatCode>General</c:formatCode>
                <c:ptCount val="7"/>
                <c:pt idx="0">
                  <c:v>26</c:v>
                </c:pt>
                <c:pt idx="1">
                  <c:v>10</c:v>
                </c:pt>
                <c:pt idx="2">
                  <c:v>6</c:v>
                </c:pt>
                <c:pt idx="3">
                  <c:v>8</c:v>
                </c:pt>
                <c:pt idx="4">
                  <c:v>0</c:v>
                </c:pt>
                <c:pt idx="5">
                  <c:v>1</c:v>
                </c:pt>
                <c:pt idx="6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A75-41FD-8033-16B3438218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Antiguedad!$G$2</c:f>
              <c:strCache>
                <c:ptCount val="1"/>
                <c:pt idx="0">
                  <c:v>Direccion General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F9-40E8-9E6B-ECFCFC627778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7F9-40E8-9E6B-ECFCFC627778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7F9-40E8-9E6B-ECFCFC627778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7F9-40E8-9E6B-ECFCFC627778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7F9-40E8-9E6B-ECFCFC627778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7F9-40E8-9E6B-ECFCFC627778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7F9-40E8-9E6B-ECFCFC627778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F9-40E8-9E6B-ECFCFC62777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F9-40E8-9E6B-ECFCFC627778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7F9-40E8-9E6B-ECFCFC627778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Antiguedad!$G$3:$G$9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0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7F9-40E8-9E6B-ECFCFC62777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Antiguedad!$F$2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8E0-4D08-BD3E-37FBC7170EEF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8E0-4D08-BD3E-37FBC7170EEF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8E0-4D08-BD3E-37FBC7170EE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8E0-4D08-BD3E-37FBC7170EEF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8E0-4D08-BD3E-37FBC7170EEF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8E0-4D08-BD3E-37FBC7170EEF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8E0-4D08-BD3E-37FBC7170EEF}"/>
              </c:ext>
            </c:extLst>
          </c:dPt>
          <c:dLbls>
            <c:dLbl>
              <c:idx val="4"/>
              <c:layout>
                <c:manualLayout>
                  <c:x val="3.7317489509712212E-2"/>
                  <c:y val="-0.105602020169084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E0-4D08-BD3E-37FBC7170EEF}"/>
                </c:ext>
              </c:extLst>
            </c:dLbl>
            <c:dLbl>
              <c:idx val="5"/>
              <c:layout>
                <c:manualLayout>
                  <c:x val="5.61419504866984E-2"/>
                  <c:y val="-0.18674354612858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8E0-4D08-BD3E-37FBC7170EEF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Antiguedad!$F$3:$F$9</c:f>
              <c:numCache>
                <c:formatCode>General</c:formatCode>
                <c:ptCount val="7"/>
                <c:pt idx="0">
                  <c:v>57</c:v>
                </c:pt>
                <c:pt idx="1">
                  <c:v>11</c:v>
                </c:pt>
                <c:pt idx="2">
                  <c:v>16</c:v>
                </c:pt>
                <c:pt idx="3">
                  <c:v>22</c:v>
                </c:pt>
                <c:pt idx="4">
                  <c:v>7</c:v>
                </c:pt>
                <c:pt idx="5">
                  <c:v>9</c:v>
                </c:pt>
                <c:pt idx="6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8E0-4D08-BD3E-37FBC7170EE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Antiguedad!$E$2</c:f>
              <c:strCache>
                <c:ptCount val="1"/>
                <c:pt idx="0">
                  <c:v>Princess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BC-4B1B-94DD-1A7CD6B9264F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BC-4B1B-94DD-1A7CD6B9264F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8BC-4B1B-94DD-1A7CD6B9264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8BC-4B1B-94DD-1A7CD6B9264F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8BC-4B1B-94DD-1A7CD6B9264F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8BC-4B1B-94DD-1A7CD6B9264F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8BC-4B1B-94DD-1A7CD6B9264F}"/>
              </c:ext>
            </c:extLst>
          </c:dPt>
          <c:dLbls>
            <c:dLbl>
              <c:idx val="5"/>
              <c:layout>
                <c:manualLayout>
                  <c:x val="-4.3224693652752874E-2"/>
                  <c:y val="-0.1180790513569788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8BC-4B1B-94DD-1A7CD6B9264F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Antiguedad!$E$3:$E$9</c:f>
              <c:numCache>
                <c:formatCode>General</c:formatCode>
                <c:ptCount val="7"/>
                <c:pt idx="0">
                  <c:v>125</c:v>
                </c:pt>
                <c:pt idx="1">
                  <c:v>42</c:v>
                </c:pt>
                <c:pt idx="2">
                  <c:v>44</c:v>
                </c:pt>
                <c:pt idx="3">
                  <c:v>54</c:v>
                </c:pt>
                <c:pt idx="4">
                  <c:v>31</c:v>
                </c:pt>
                <c:pt idx="5">
                  <c:v>22</c:v>
                </c:pt>
                <c:pt idx="6">
                  <c:v>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8BC-4B1B-94DD-1A7CD6B9264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Antiguedad!$D$2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47-4F58-BE17-34362CC1FBD0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47-4F58-BE17-34362CC1FBD0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47-4F58-BE17-34362CC1FBD0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47-4F58-BE17-34362CC1FBD0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047-4F58-BE17-34362CC1FBD0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047-4F58-BE17-34362CC1FBD0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047-4F58-BE17-34362CC1FBD0}"/>
              </c:ext>
            </c:extLst>
          </c:dPt>
          <c:dLbls>
            <c:dLbl>
              <c:idx val="5"/>
              <c:layout>
                <c:manualLayout>
                  <c:x val="9.8683174140780344E-2"/>
                  <c:y val="-8.089360820362603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047-4F58-BE17-34362CC1FBD0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Antiguedad!$D$3:$D$9</c:f>
              <c:numCache>
                <c:formatCode>General</c:formatCode>
                <c:ptCount val="7"/>
                <c:pt idx="0">
                  <c:v>123</c:v>
                </c:pt>
                <c:pt idx="1">
                  <c:v>85</c:v>
                </c:pt>
                <c:pt idx="2">
                  <c:v>95</c:v>
                </c:pt>
                <c:pt idx="3">
                  <c:v>76</c:v>
                </c:pt>
                <c:pt idx="4">
                  <c:v>27</c:v>
                </c:pt>
                <c:pt idx="5">
                  <c:v>21</c:v>
                </c:pt>
                <c:pt idx="6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047-4F58-BE17-34362CC1FBD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Genero!$I$3</c:f>
              <c:strCache>
                <c:ptCount val="1"/>
                <c:pt idx="0">
                  <c:v>Arena - Forum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0F-4C9A-BF3C-2BB3F005DA0B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0F-4C9A-BF3C-2BB3F005DA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0F-4C9A-BF3C-2BB3F005DA0B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0F-4C9A-BF3C-2BB3F005DA0B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Genero!$I$4:$I$6</c:f>
              <c:numCache>
                <c:formatCode>General</c:formatCode>
                <c:ptCount val="3"/>
                <c:pt idx="0">
                  <c:v>2</c:v>
                </c:pt>
                <c:pt idx="1">
                  <c:v>9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70F-4C9A-BF3C-2BB3F005DA0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puesto'!$G$2</c:f>
              <c:strCache>
                <c:ptCount val="1"/>
                <c:pt idx="0">
                  <c:v>Direccion General</c:v>
                </c:pt>
              </c:strCache>
            </c:strRef>
          </c:tx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DC4-46C9-A3F2-533685CF15C7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4-46C9-A3F2-533685CF15C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DC4-46C9-A3F2-533685CF15C7}"/>
              </c:ext>
            </c:extLst>
          </c:dPt>
          <c:dLbls>
            <c:dLbl>
              <c:idx val="0"/>
              <c:layout>
                <c:manualLayout>
                  <c:x val="-5.1884157115047874E-2"/>
                  <c:y val="0.1619127752165585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C4-46C9-A3F2-533685CF15C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C4-46C9-A3F2-533685CF15C7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puesto'!$G$3:$G$5</c:f>
              <c:numCache>
                <c:formatCode>General</c:formatCode>
                <c:ptCount val="3"/>
                <c:pt idx="0">
                  <c:v>1</c:v>
                </c:pt>
                <c:pt idx="1">
                  <c:v>10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DC4-46C9-A3F2-533685CF15C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puesto'!$H$2</c:f>
              <c:strCache>
                <c:ptCount val="1"/>
                <c:pt idx="0">
                  <c:v>Servicios Corporativos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C6-48A0-9B49-5A5DDB56AFA8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C6-48A0-9B49-5A5DDB56AFA8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EC6-48A0-9B49-5A5DDB56AFA8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puesto'!$H$3:$H$5</c:f>
              <c:numCache>
                <c:formatCode>General</c:formatCode>
                <c:ptCount val="3"/>
                <c:pt idx="0">
                  <c:v>42</c:v>
                </c:pt>
                <c:pt idx="1">
                  <c:v>9</c:v>
                </c:pt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C6-48A0-9B49-5A5DDB56AF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puesto'!$I$2</c:f>
              <c:strCache>
                <c:ptCount val="1"/>
                <c:pt idx="0">
                  <c:v>Arena - Forum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FD-45D1-8D07-8BF5589A57AC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D-45D1-8D07-8BF5589A57AC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FD-45D1-8D07-8BF5589A57AC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puesto'!$I$3:$I$5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FD-45D1-8D07-8BF5589A57A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puesto'!$F$2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43-4986-9DEF-BFE7C4CFD5C1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43-4986-9DEF-BFE7C4CFD5C1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43-4986-9DEF-BFE7C4CFD5C1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puesto'!$F$3:$F$5</c:f>
              <c:numCache>
                <c:formatCode>General</c:formatCode>
                <c:ptCount val="3"/>
                <c:pt idx="0">
                  <c:v>161</c:v>
                </c:pt>
                <c:pt idx="1">
                  <c:v>14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43-4986-9DEF-BFE7C4CFD5C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puesto'!$E$2</c:f>
              <c:strCache>
                <c:ptCount val="1"/>
                <c:pt idx="0">
                  <c:v>Princess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C6-4010-AE97-9191BBEA0203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C6-4010-AE97-9191BBEA0203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C6-4010-AE97-9191BBEA0203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puesto'!$E$3:$E$5</c:f>
              <c:numCache>
                <c:formatCode>General</c:formatCode>
                <c:ptCount val="3"/>
                <c:pt idx="0">
                  <c:v>500</c:v>
                </c:pt>
                <c:pt idx="1">
                  <c:v>29</c:v>
                </c:pt>
                <c:pt idx="2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8C6-4010-AE97-9191BBEA020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puesto'!$D$2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38-4515-A825-F83688217CE2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38-4515-A825-F83688217CE2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38-4515-A825-F83688217CE2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puesto'!$D$3:$D$5</c:f>
              <c:numCache>
                <c:formatCode>General</c:formatCode>
                <c:ptCount val="3"/>
                <c:pt idx="0">
                  <c:v>485</c:v>
                </c:pt>
                <c:pt idx="1">
                  <c:v>20</c:v>
                </c:pt>
                <c:pt idx="2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38-4515-A825-F83688217CE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puesto'!$C$2</c:f>
              <c:strCache>
                <c:ptCount val="1"/>
                <c:pt idx="0">
                  <c:v>Total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E-461B-8BD0-DC7254093EE6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E-461B-8BD0-DC7254093EE6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E-461B-8BD0-DC7254093EE6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puesto'!$C$3:$C$5</c:f>
              <c:numCache>
                <c:formatCode>General</c:formatCode>
                <c:ptCount val="3"/>
                <c:pt idx="0">
                  <c:v>1194</c:v>
                </c:pt>
                <c:pt idx="1">
                  <c:v>85</c:v>
                </c:pt>
                <c:pt idx="2">
                  <c:v>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AE-461B-8BD0-DC7254093EE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Genero!$G$3</c:f>
              <c:strCache>
                <c:ptCount val="1"/>
                <c:pt idx="0">
                  <c:v>Direccion General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BC-496A-9895-A0DAAC8856F0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BC-496A-9895-A0DAAC8856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BC-496A-9895-A0DAAC8856F0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CBC-496A-9895-A0DAAC8856F0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Genero!$G$4:$G$6</c:f>
              <c:numCache>
                <c:formatCode>General</c:formatCode>
                <c:ptCount val="3"/>
                <c:pt idx="0">
                  <c:v>2</c:v>
                </c:pt>
                <c:pt idx="1">
                  <c:v>9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BC-496A-9895-A0DAAC8856F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'Promedio FInal'!$C$11:$C$16</c:f>
              <c:strCache>
                <c:ptCount val="6"/>
                <c:pt idx="0">
                  <c:v>DIRECCIÓN GENERAL</c:v>
                </c:pt>
                <c:pt idx="1">
                  <c:v>SERVICIOS CORPORATIVOS</c:v>
                </c:pt>
                <c:pt idx="2">
                  <c:v>PALACIO</c:v>
                </c:pt>
                <c:pt idx="3">
                  <c:v>PRINCESS</c:v>
                </c:pt>
                <c:pt idx="4">
                  <c:v>PIERRE</c:v>
                </c:pt>
                <c:pt idx="5">
                  <c:v>ARENA - FORUM</c:v>
                </c:pt>
              </c:strCache>
            </c:strRef>
          </c:cat>
          <c:val>
            <c:numRef>
              <c:f>'Promedio FInal'!$D$11:$D$16</c:f>
              <c:numCache>
                <c:formatCode>0.00%</c:formatCode>
                <c:ptCount val="6"/>
                <c:pt idx="0">
                  <c:v>0.86929999999999996</c:v>
                </c:pt>
                <c:pt idx="1">
                  <c:v>0.79479999999999995</c:v>
                </c:pt>
                <c:pt idx="2">
                  <c:v>0.71579999999999999</c:v>
                </c:pt>
                <c:pt idx="3">
                  <c:v>0.71040000000000003</c:v>
                </c:pt>
                <c:pt idx="4">
                  <c:v>0.70689999999999997</c:v>
                </c:pt>
                <c:pt idx="5">
                  <c:v>0.64770000000000005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F6-495C-AA38-FFA31415C1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0309776"/>
        <c:axId val="1010323696"/>
      </c:barChart>
      <c:catAx>
        <c:axId val="101030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010323696"/>
        <c:crosses val="autoZero"/>
        <c:auto val="1"/>
        <c:lblAlgn val="ctr"/>
        <c:lblOffset val="100"/>
        <c:noMultiLvlLbl val="0"/>
      </c:catAx>
      <c:valAx>
        <c:axId val="101032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01030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580376492928082E-2"/>
          <c:y val="4.0613298602228065E-2"/>
          <c:w val="0.8509466067091449"/>
          <c:h val="0.69030552373986287"/>
        </c:manualLayout>
      </c:layout>
      <c:areaChart>
        <c:grouping val="standard"/>
        <c:varyColors val="0"/>
        <c:ser>
          <c:idx val="0"/>
          <c:order val="0"/>
          <c:tx>
            <c:strRef>
              <c:f>'Promedio FInal'!$E$20</c:f>
              <c:strCache>
                <c:ptCount val="1"/>
                <c:pt idx="0">
                  <c:v>Registrados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dLbl>
              <c:idx val="0"/>
              <c:layout>
                <c:manualLayout>
                  <c:x val="1.4884301105157337E-3"/>
                  <c:y val="-0.289223946327405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B01-4B7E-B962-2BD21E35D013}"/>
                </c:ext>
              </c:extLst>
            </c:dLbl>
            <c:dLbl>
              <c:idx val="1"/>
              <c:layout>
                <c:manualLayout>
                  <c:x val="1.374668198934571E-3"/>
                  <c:y val="-0.326027888986939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B01-4B7E-B962-2BD21E35D013}"/>
                </c:ext>
              </c:extLst>
            </c:dLbl>
            <c:dLbl>
              <c:idx val="2"/>
              <c:layout>
                <c:manualLayout>
                  <c:x val="1.6666666666666718E-2"/>
                  <c:y val="-9.25925925925926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B01-4B7E-B962-2BD21E35D013}"/>
                </c:ext>
              </c:extLst>
            </c:dLbl>
            <c:dLbl>
              <c:idx val="3"/>
              <c:layout>
                <c:manualLayout>
                  <c:x val="5.5555555555555558E-3"/>
                  <c:y val="-5.0925925925925923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90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B01-4B7E-B962-2BD21E35D013}"/>
                </c:ext>
              </c:extLst>
            </c:dLbl>
            <c:dLbl>
              <c:idx val="4"/>
              <c:layout>
                <c:manualLayout>
                  <c:x val="2.7777777777777779E-3"/>
                  <c:y val="-5.0925925925926013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2B01-4B7E-B962-2BD21E35D013}"/>
                </c:ext>
              </c:extLst>
            </c:dLbl>
            <c:dLbl>
              <c:idx val="5"/>
              <c:layout>
                <c:manualLayout>
                  <c:x val="-8.3333333333333332E-3"/>
                  <c:y val="-5.0925925925925923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B01-4B7E-B962-2BD21E35D013}"/>
                </c:ext>
              </c:extLst>
            </c:dLbl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'Promedio FInal'!$C$21:$C$26</c:f>
              <c:strCache>
                <c:ptCount val="6"/>
                <c:pt idx="0">
                  <c:v>PALACIO</c:v>
                </c:pt>
                <c:pt idx="1">
                  <c:v>PRINCESS</c:v>
                </c:pt>
                <c:pt idx="2">
                  <c:v>PIERRE</c:v>
                </c:pt>
                <c:pt idx="3">
                  <c:v>SERVICIOS CORPORATIVOS</c:v>
                </c:pt>
                <c:pt idx="4">
                  <c:v>DIRECCIÓN GENERAL</c:v>
                </c:pt>
                <c:pt idx="5">
                  <c:v>ARENA - FORUM</c:v>
                </c:pt>
              </c:strCache>
            </c:strRef>
          </c:cat>
          <c:val>
            <c:numRef>
              <c:f>'Promedio FInal'!$E$21:$E$26</c:f>
              <c:numCache>
                <c:formatCode>General</c:formatCode>
                <c:ptCount val="6"/>
                <c:pt idx="0">
                  <c:v>604</c:v>
                </c:pt>
                <c:pt idx="1">
                  <c:v>711</c:v>
                </c:pt>
                <c:pt idx="2">
                  <c:v>232</c:v>
                </c:pt>
                <c:pt idx="3">
                  <c:v>130</c:v>
                </c:pt>
                <c:pt idx="4">
                  <c:v>20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B01-4B7E-B962-2BD21E35D013}"/>
            </c:ext>
          </c:extLst>
        </c:ser>
        <c:ser>
          <c:idx val="1"/>
          <c:order val="1"/>
          <c:tx>
            <c:strRef>
              <c:f>'Promedio FInal'!$F$20</c:f>
              <c:strCache>
                <c:ptCount val="1"/>
                <c:pt idx="0">
                  <c:v>Encuestados</c:v>
                </c:pt>
              </c:strCache>
            </c:strRef>
          </c:tx>
          <c:spPr>
            <a:solidFill>
              <a:srgbClr val="BC8A5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dLbl>
              <c:idx val="0"/>
              <c:layout>
                <c:manualLayout>
                  <c:x val="8.3333333333333211E-3"/>
                  <c:y val="-0.115740740740740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B01-4B7E-B962-2BD21E35D013}"/>
                </c:ext>
              </c:extLst>
            </c:dLbl>
            <c:dLbl>
              <c:idx val="1"/>
              <c:layout>
                <c:manualLayout>
                  <c:x val="-5.5555555555555558E-3"/>
                  <c:y val="-0.134259259259259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B01-4B7E-B962-2BD21E35D013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BC8A55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'Promedio FInal'!$C$21:$C$26</c:f>
              <c:strCache>
                <c:ptCount val="6"/>
                <c:pt idx="0">
                  <c:v>PALACIO</c:v>
                </c:pt>
                <c:pt idx="1">
                  <c:v>PRINCESS</c:v>
                </c:pt>
                <c:pt idx="2">
                  <c:v>PIERRE</c:v>
                </c:pt>
                <c:pt idx="3">
                  <c:v>SERVICIOS CORPORATIVOS</c:v>
                </c:pt>
                <c:pt idx="4">
                  <c:v>DIRECCIÓN GENERAL</c:v>
                </c:pt>
                <c:pt idx="5">
                  <c:v>ARENA - FORUM</c:v>
                </c:pt>
              </c:strCache>
            </c:strRef>
          </c:cat>
          <c:val>
            <c:numRef>
              <c:f>'Promedio FInal'!$F$21:$F$26</c:f>
              <c:numCache>
                <c:formatCode>General</c:formatCode>
                <c:ptCount val="6"/>
                <c:pt idx="0">
                  <c:v>586</c:v>
                </c:pt>
                <c:pt idx="1">
                  <c:v>658</c:v>
                </c:pt>
                <c:pt idx="2">
                  <c:v>209</c:v>
                </c:pt>
                <c:pt idx="3">
                  <c:v>74</c:v>
                </c:pt>
                <c:pt idx="4">
                  <c:v>11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B01-4B7E-B962-2BD21E35D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972352"/>
        <c:axId val="608973312"/>
      </c:areaChart>
      <c:catAx>
        <c:axId val="60897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08973312"/>
        <c:crosses val="autoZero"/>
        <c:auto val="1"/>
        <c:lblAlgn val="ctr"/>
        <c:lblOffset val="100"/>
        <c:noMultiLvlLbl val="0"/>
      </c:catAx>
      <c:valAx>
        <c:axId val="60897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08972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userShapes r:id="rId4"/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'Hoja1 (3)'!$X$6:$X$21</c:f>
              <c:strCache>
                <c:ptCount val="16"/>
                <c:pt idx="0">
                  <c:v>1. Jornadas extensas</c:v>
                </c:pt>
                <c:pt idx="1">
                  <c:v>3. Actividades innecesarias</c:v>
                </c:pt>
                <c:pt idx="2">
                  <c:v>2. Herramientas adecuadas</c:v>
                </c:pt>
                <c:pt idx="3">
                  <c:v>6. Trato justo</c:v>
                </c:pt>
                <c:pt idx="4">
                  <c:v>11. Decisiones líderes</c:v>
                </c:pt>
                <c:pt idx="5">
                  <c:v>8. Reconocimiento líder</c:v>
                </c:pt>
                <c:pt idx="6">
                  <c:v>9. Opinión escuchada</c:v>
                </c:pt>
                <c:pt idx="7">
                  <c:v>15. Decisiones propias</c:v>
                </c:pt>
                <c:pt idx="8">
                  <c:v>16. Bienestar laboral</c:v>
                </c:pt>
                <c:pt idx="9">
                  <c:v>5. Capacitación</c:v>
                </c:pt>
                <c:pt idx="10">
                  <c:v>7. Solicitudes claras</c:v>
                </c:pt>
                <c:pt idx="11">
                  <c:v>10. Orientación laboral</c:v>
                </c:pt>
                <c:pt idx="12">
                  <c:v>4. Comunicación líder</c:v>
                </c:pt>
                <c:pt idx="13">
                  <c:v>14. Recomendación laboral</c:v>
                </c:pt>
                <c:pt idx="14">
                  <c:v>12. Buen lugar</c:v>
                </c:pt>
                <c:pt idx="15">
                  <c:v>13. Orgullo laboral</c:v>
                </c:pt>
              </c:strCache>
            </c:strRef>
          </c:cat>
          <c:val>
            <c:numRef>
              <c:f>'Hoja1 (3)'!$Y$6:$Y$21</c:f>
              <c:numCache>
                <c:formatCode>0.00%</c:formatCode>
                <c:ptCount val="16"/>
                <c:pt idx="0">
                  <c:v>0.22140000000000001</c:v>
                </c:pt>
                <c:pt idx="1">
                  <c:v>0.59530000000000005</c:v>
                </c:pt>
                <c:pt idx="2">
                  <c:v>0.68469999999999998</c:v>
                </c:pt>
                <c:pt idx="3">
                  <c:v>0.69579999999999997</c:v>
                </c:pt>
                <c:pt idx="4">
                  <c:v>0.71950000000000003</c:v>
                </c:pt>
                <c:pt idx="5">
                  <c:v>0.74919999999999998</c:v>
                </c:pt>
                <c:pt idx="6">
                  <c:v>0.7601</c:v>
                </c:pt>
                <c:pt idx="7">
                  <c:v>0.77539999999999998</c:v>
                </c:pt>
                <c:pt idx="8">
                  <c:v>0.78600000000000003</c:v>
                </c:pt>
                <c:pt idx="9">
                  <c:v>0.8155</c:v>
                </c:pt>
                <c:pt idx="10">
                  <c:v>0.81710000000000005</c:v>
                </c:pt>
                <c:pt idx="11">
                  <c:v>0.83020000000000005</c:v>
                </c:pt>
                <c:pt idx="12">
                  <c:v>0.83540000000000003</c:v>
                </c:pt>
                <c:pt idx="13">
                  <c:v>0.85219999999999996</c:v>
                </c:pt>
                <c:pt idx="14">
                  <c:v>0.87129999999999996</c:v>
                </c:pt>
                <c:pt idx="15">
                  <c:v>0.90169999999999995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9-4946-9138-99467BCC8D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4729567"/>
        <c:axId val="1414731967"/>
      </c:barChart>
      <c:catAx>
        <c:axId val="1414729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14731967"/>
        <c:crosses val="autoZero"/>
        <c:auto val="1"/>
        <c:lblAlgn val="ctr"/>
        <c:lblOffset val="100"/>
        <c:noMultiLvlLbl val="0"/>
      </c:catAx>
      <c:valAx>
        <c:axId val="1414731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14729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dLbl>
              <c:idx val="0"/>
              <c:layout>
                <c:manualLayout>
                  <c:x val="4.127232280199373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C36-4316-8F89-6A4F163138F6}"/>
                </c:ext>
              </c:extLst>
            </c:dLbl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x Departamentos'!$B$3:$B$4</c:f>
              <c:strCache>
                <c:ptCount val="2"/>
                <c:pt idx="0">
                  <c:v>Administración</c:v>
                </c:pt>
                <c:pt idx="1">
                  <c:v>Comité Directivo</c:v>
                </c:pt>
              </c:strCache>
            </c:strRef>
          </c:cat>
          <c:val>
            <c:numRef>
              <c:f>'Resultados x Departamentos'!$T$3:$T$4</c:f>
              <c:numCache>
                <c:formatCode>_(* #,##0.00_);_(* \(#,##0.00\);_(* "-"??_);_(@_)</c:formatCode>
                <c:ptCount val="2"/>
                <c:pt idx="0">
                  <c:v>100</c:v>
                </c:pt>
                <c:pt idx="1">
                  <c:v>85.625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A2-4FC9-85A3-836FF7707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x Departamentos'!$B$3:$B$7</c:f>
              <c:strCache>
                <c:ptCount val="5"/>
                <c:pt idx="0">
                  <c:v>Compras</c:v>
                </c:pt>
                <c:pt idx="1">
                  <c:v>Talento Humano</c:v>
                </c:pt>
                <c:pt idx="2">
                  <c:v>Ventas</c:v>
                </c:pt>
                <c:pt idx="3">
                  <c:v>Revenue y Reservaciones</c:v>
                </c:pt>
                <c:pt idx="4">
                  <c:v>Mercadotecnia</c:v>
                </c:pt>
              </c:strCache>
            </c:strRef>
          </c:cat>
          <c:val>
            <c:numRef>
              <c:f>'Resultados x Departamentos'!$T$3:$T$7</c:f>
              <c:numCache>
                <c:formatCode>_(* #,##0.00_);_(* \(#,##0.00\);_(* "-"??_);_(@_)</c:formatCode>
                <c:ptCount val="5"/>
                <c:pt idx="0">
                  <c:v>92.1875</c:v>
                </c:pt>
                <c:pt idx="1">
                  <c:v>87.5</c:v>
                </c:pt>
                <c:pt idx="2">
                  <c:v>79.583332499999983</c:v>
                </c:pt>
                <c:pt idx="3">
                  <c:v>78.59375</c:v>
                </c:pt>
                <c:pt idx="4">
                  <c:v>75.000000000000014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9B-4988-8861-53EF9F51E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'https://mundoimperial.sharepoint.com/sites/listamaestra/Documentos compartidos/[Resultados MI Clima Diciembre 2024 Palacio.xlsx]Resultados x Departamento (2)'!$R$2:$R$23</c:f>
              <c:strCache>
                <c:ptCount val="22"/>
                <c:pt idx="0">
                  <c:v>GRUPOS Y CONVENCIONES</c:v>
                </c:pt>
                <c:pt idx="1">
                  <c:v>AMA DE LLAVES</c:v>
                </c:pt>
                <c:pt idx="2">
                  <c:v>TIENDAS</c:v>
                </c:pt>
                <c:pt idx="3">
                  <c:v>CAMARISTAS</c:v>
                </c:pt>
                <c:pt idx="4">
                  <c:v>SERVICIO IMPERIAL</c:v>
                </c:pt>
                <c:pt idx="5">
                  <c:v>SEGURIDAD</c:v>
                </c:pt>
                <c:pt idx="6">
                  <c:v>AREAS PUBLICAS</c:v>
                </c:pt>
                <c:pt idx="7">
                  <c:v>SERVICIO UNIFORMADO</c:v>
                </c:pt>
                <c:pt idx="8">
                  <c:v>GERENCIA GENERAL</c:v>
                </c:pt>
                <c:pt idx="9">
                  <c:v>TALENTO HUMANO</c:v>
                </c:pt>
                <c:pt idx="10">
                  <c:v>A_B BARES</c:v>
                </c:pt>
                <c:pt idx="11">
                  <c:v>SPA</c:v>
                </c:pt>
                <c:pt idx="12">
                  <c:v>A_B SERVICIO</c:v>
                </c:pt>
                <c:pt idx="13">
                  <c:v>CONTABILIDAD</c:v>
                </c:pt>
                <c:pt idx="14">
                  <c:v>KIDS CLUB</c:v>
                </c:pt>
                <c:pt idx="15">
                  <c:v>RECEPCION</c:v>
                </c:pt>
                <c:pt idx="16">
                  <c:v>MANTENIMIENTO</c:v>
                </c:pt>
                <c:pt idx="17">
                  <c:v>A_B STEWARDS</c:v>
                </c:pt>
                <c:pt idx="18">
                  <c:v>A_B COCINAS</c:v>
                </c:pt>
                <c:pt idx="19">
                  <c:v>A_B ADMINISTRACION</c:v>
                </c:pt>
                <c:pt idx="20">
                  <c:v>CAJAS DEPARTAMENTALES</c:v>
                </c:pt>
                <c:pt idx="21">
                  <c:v>TECNOLOGIA</c:v>
                </c:pt>
              </c:strCache>
            </c:strRef>
          </c:cat>
          <c:val>
            <c:numRef>
              <c:f>'https://mundoimperial.sharepoint.com/sites/listamaestra/Documentos compartidos/[Resultados MI Clima Diciembre 2024 Palacio.xlsx]Resultados x Departamento (2)'!$S$2:$S$23</c:f>
              <c:numCache>
                <c:formatCode>0.00%</c:formatCode>
                <c:ptCount val="22"/>
                <c:pt idx="0">
                  <c:v>0.9062437499999999</c:v>
                </c:pt>
                <c:pt idx="1">
                  <c:v>0.90623124999999993</c:v>
                </c:pt>
                <c:pt idx="2">
                  <c:v>0.9</c:v>
                </c:pt>
                <c:pt idx="3">
                  <c:v>0.88856875000000013</c:v>
                </c:pt>
                <c:pt idx="4">
                  <c:v>0.859375</c:v>
                </c:pt>
                <c:pt idx="5">
                  <c:v>0.83749999999999991</c:v>
                </c:pt>
                <c:pt idx="6">
                  <c:v>0.82813750000000008</c:v>
                </c:pt>
                <c:pt idx="7">
                  <c:v>0.82464999999999999</c:v>
                </c:pt>
                <c:pt idx="8">
                  <c:v>0.80143125000000004</c:v>
                </c:pt>
                <c:pt idx="9">
                  <c:v>0.79463125000000012</c:v>
                </c:pt>
                <c:pt idx="10">
                  <c:v>0.7421875</c:v>
                </c:pt>
                <c:pt idx="11">
                  <c:v>0.74106874999999994</c:v>
                </c:pt>
                <c:pt idx="12">
                  <c:v>0.70298125</c:v>
                </c:pt>
                <c:pt idx="13">
                  <c:v>0.70140625000000001</c:v>
                </c:pt>
                <c:pt idx="14">
                  <c:v>0.70060625000000021</c:v>
                </c:pt>
                <c:pt idx="15">
                  <c:v>0.6740624999999999</c:v>
                </c:pt>
                <c:pt idx="16">
                  <c:v>0.61702500000000005</c:v>
                </c:pt>
                <c:pt idx="17">
                  <c:v>0.60833749999999998</c:v>
                </c:pt>
                <c:pt idx="18">
                  <c:v>0.60141250000000002</c:v>
                </c:pt>
                <c:pt idx="19">
                  <c:v>0.5625</c:v>
                </c:pt>
                <c:pt idx="20">
                  <c:v>0.536775</c:v>
                </c:pt>
                <c:pt idx="21">
                  <c:v>0.4375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5D-4F19-AB59-2F2A5C86F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x Departamentos'!$B$3:$B$28</c:f>
              <c:strCache>
                <c:ptCount val="26"/>
                <c:pt idx="0">
                  <c:v>SPA</c:v>
                </c:pt>
                <c:pt idx="1">
                  <c:v>Compras</c:v>
                </c:pt>
                <c:pt idx="2">
                  <c:v>Tecnología</c:v>
                </c:pt>
                <c:pt idx="3">
                  <c:v>Áreas Públicas</c:v>
                </c:pt>
                <c:pt idx="4">
                  <c:v>A_B Stewards</c:v>
                </c:pt>
                <c:pt idx="5">
                  <c:v>Contabilidad</c:v>
                </c:pt>
                <c:pt idx="6">
                  <c:v>Servicio Uniformado</c:v>
                </c:pt>
                <c:pt idx="7">
                  <c:v>Lavandería</c:v>
                </c:pt>
                <c:pt idx="8">
                  <c:v>Kids Club</c:v>
                </c:pt>
                <c:pt idx="9">
                  <c:v>Comité de Operaciones</c:v>
                </c:pt>
                <c:pt idx="10">
                  <c:v>Golf, servicios y Mantenimiento</c:v>
                </c:pt>
                <c:pt idx="11">
                  <c:v>Talento Humano</c:v>
                </c:pt>
                <c:pt idx="12">
                  <c:v>Sevicio Imperial</c:v>
                </c:pt>
                <c:pt idx="13">
                  <c:v>Seguridad, monitoreo y salvavidas</c:v>
                </c:pt>
                <c:pt idx="14">
                  <c:v>A_B Servicio</c:v>
                </c:pt>
                <c:pt idx="15">
                  <c:v>Pool Beach</c:v>
                </c:pt>
                <c:pt idx="16">
                  <c:v>A_B Bares</c:v>
                </c:pt>
                <c:pt idx="17">
                  <c:v>Recepción</c:v>
                </c:pt>
                <c:pt idx="18">
                  <c:v>Cafetería Empleados</c:v>
                </c:pt>
                <c:pt idx="19">
                  <c:v>Tiendas y Tiendas de golf</c:v>
                </c:pt>
                <c:pt idx="20">
                  <c:v>Ama de Llaves</c:v>
                </c:pt>
                <c:pt idx="21">
                  <c:v>Club Imperial</c:v>
                </c:pt>
                <c:pt idx="22">
                  <c:v>A_B Administración y Cajas Departamentales</c:v>
                </c:pt>
                <c:pt idx="23">
                  <c:v>A_B Cocinas</c:v>
                </c:pt>
                <c:pt idx="24">
                  <c:v>Mantenimiento y Jardinería</c:v>
                </c:pt>
                <c:pt idx="25">
                  <c:v>Construcción</c:v>
                </c:pt>
              </c:strCache>
            </c:strRef>
          </c:cat>
          <c:val>
            <c:numRef>
              <c:f>'Resultados x Departamentos'!$T$3:$T$28</c:f>
              <c:numCache>
                <c:formatCode>_(* #,##0.00_);_(* \(#,##0.00\);_(* "-"??_);_(@_)</c:formatCode>
                <c:ptCount val="26"/>
                <c:pt idx="0">
                  <c:v>85.714287499999983</c:v>
                </c:pt>
                <c:pt idx="1">
                  <c:v>84.821430624999977</c:v>
                </c:pt>
                <c:pt idx="2">
                  <c:v>78.571430000000007</c:v>
                </c:pt>
                <c:pt idx="3">
                  <c:v>78.532609374999993</c:v>
                </c:pt>
                <c:pt idx="4">
                  <c:v>77.5</c:v>
                </c:pt>
                <c:pt idx="5">
                  <c:v>77.403845625000002</c:v>
                </c:pt>
                <c:pt idx="6">
                  <c:v>77.40384499999999</c:v>
                </c:pt>
                <c:pt idx="7">
                  <c:v>77.256941874999995</c:v>
                </c:pt>
                <c:pt idx="8">
                  <c:v>77.083333749999994</c:v>
                </c:pt>
                <c:pt idx="9">
                  <c:v>76.923075624999996</c:v>
                </c:pt>
                <c:pt idx="10">
                  <c:v>75.714286250000015</c:v>
                </c:pt>
                <c:pt idx="11">
                  <c:v>74.305557500000006</c:v>
                </c:pt>
                <c:pt idx="12">
                  <c:v>74.21875</c:v>
                </c:pt>
                <c:pt idx="13">
                  <c:v>72.881355624999998</c:v>
                </c:pt>
                <c:pt idx="14">
                  <c:v>72.169811249999995</c:v>
                </c:pt>
                <c:pt idx="15">
                  <c:v>71.691178124999993</c:v>
                </c:pt>
                <c:pt idx="16">
                  <c:v>71.634614374999984</c:v>
                </c:pt>
                <c:pt idx="17">
                  <c:v>70.673076874999992</c:v>
                </c:pt>
                <c:pt idx="18">
                  <c:v>69.791665625000007</c:v>
                </c:pt>
                <c:pt idx="19">
                  <c:v>67.5</c:v>
                </c:pt>
                <c:pt idx="20">
                  <c:v>66.923078125000004</c:v>
                </c:pt>
                <c:pt idx="21">
                  <c:v>66.666667499999988</c:v>
                </c:pt>
                <c:pt idx="22">
                  <c:v>65.865385000000003</c:v>
                </c:pt>
                <c:pt idx="23">
                  <c:v>64.446720625000012</c:v>
                </c:pt>
                <c:pt idx="24">
                  <c:v>61.408730000000006</c:v>
                </c:pt>
                <c:pt idx="25">
                  <c:v>57.8125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A6-4876-B6BC-9E9DE893E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Genero!$D$3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6E-4183-AC9C-34CA9CA0C4AF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6E-4183-AC9C-34CA9CA0C4AF}"/>
              </c:ext>
            </c:extLst>
          </c:dPt>
          <c:dPt>
            <c:idx val="2"/>
            <c:bubble3D val="0"/>
            <c:spPr>
              <a:solidFill>
                <a:srgbClr val="F6BA2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66E-4183-AC9C-34CA9CA0C4AF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Genero!$D$4:$D$6</c:f>
              <c:numCache>
                <c:formatCode>General</c:formatCode>
                <c:ptCount val="3"/>
                <c:pt idx="0">
                  <c:v>253</c:v>
                </c:pt>
                <c:pt idx="1">
                  <c:v>317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66E-4183-AC9C-34CA9CA0C4AF}"/>
            </c:ext>
          </c:extLst>
        </c:ser>
        <c:ser>
          <c:idx val="0"/>
          <c:order val="1"/>
          <c:tx>
            <c:strRef>
              <c:f>Genero!$D$3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66E-4183-AC9C-34CA9CA0C4AF}"/>
              </c:ext>
            </c:extLst>
          </c:dPt>
          <c:dPt>
            <c:idx val="1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466E-4183-AC9C-34CA9CA0C4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466E-4183-AC9C-34CA9CA0C4AF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Genero!$D$4:$D$6</c:f>
              <c:numCache>
                <c:formatCode>General</c:formatCode>
                <c:ptCount val="3"/>
                <c:pt idx="0">
                  <c:v>253</c:v>
                </c:pt>
                <c:pt idx="1">
                  <c:v>317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66E-4183-AC9C-34CA9CA0C4A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'Resultador x Departamento'!$R$3:$R$21</c:f>
              <c:strCache>
                <c:ptCount val="19"/>
                <c:pt idx="0">
                  <c:v>CONTABILIDAD</c:v>
                </c:pt>
                <c:pt idx="1">
                  <c:v>GERENCIA GENERAL</c:v>
                </c:pt>
                <c:pt idx="2">
                  <c:v>A_B ADMINISTRACIÓN</c:v>
                </c:pt>
                <c:pt idx="3">
                  <c:v>TALENTO HUMANO</c:v>
                </c:pt>
                <c:pt idx="4">
                  <c:v>SEGURIDAD</c:v>
                </c:pt>
                <c:pt idx="5">
                  <c:v>CAFÉ PIERRE</c:v>
                </c:pt>
                <c:pt idx="6">
                  <c:v>CAFETERÍA DE EMPLEADOS</c:v>
                </c:pt>
                <c:pt idx="7">
                  <c:v>POOL / BEACH</c:v>
                </c:pt>
                <c:pt idx="8">
                  <c:v>A_B COCINAS</c:v>
                </c:pt>
                <c:pt idx="9">
                  <c:v>RECEPCIÓN</c:v>
                </c:pt>
                <c:pt idx="10">
                  <c:v>MANTENIMIENTO</c:v>
                </c:pt>
                <c:pt idx="11">
                  <c:v>BAR PIERRE</c:v>
                </c:pt>
                <c:pt idx="12">
                  <c:v>CAMARISTAS</c:v>
                </c:pt>
                <c:pt idx="13">
                  <c:v>AMA DE LLAVES</c:v>
                </c:pt>
                <c:pt idx="14">
                  <c:v>TABACHÍN</c:v>
                </c:pt>
                <c:pt idx="15">
                  <c:v>ÁREAS PÚBLICAS</c:v>
                </c:pt>
                <c:pt idx="16">
                  <c:v>SERVICIO UNIFORMADO</c:v>
                </c:pt>
                <c:pt idx="17">
                  <c:v>TERRAZA</c:v>
                </c:pt>
                <c:pt idx="18">
                  <c:v>A_B STEWARDS</c:v>
                </c:pt>
              </c:strCache>
            </c:strRef>
          </c:cat>
          <c:val>
            <c:numRef>
              <c:f>'Resultador x Departamento'!$S$3:$S$21</c:f>
              <c:numCache>
                <c:formatCode>0.00%</c:formatCode>
                <c:ptCount val="19"/>
                <c:pt idx="0">
                  <c:v>0.95309999999999995</c:v>
                </c:pt>
                <c:pt idx="1">
                  <c:v>0.93020000000000003</c:v>
                </c:pt>
                <c:pt idx="2">
                  <c:v>0.92500000000000004</c:v>
                </c:pt>
                <c:pt idx="3">
                  <c:v>0.90629999999999999</c:v>
                </c:pt>
                <c:pt idx="4">
                  <c:v>0.875</c:v>
                </c:pt>
                <c:pt idx="5">
                  <c:v>0.875</c:v>
                </c:pt>
                <c:pt idx="6">
                  <c:v>0.875</c:v>
                </c:pt>
                <c:pt idx="7">
                  <c:v>0.75</c:v>
                </c:pt>
                <c:pt idx="8">
                  <c:v>0.73640000000000005</c:v>
                </c:pt>
                <c:pt idx="9">
                  <c:v>0.71430000000000005</c:v>
                </c:pt>
                <c:pt idx="10">
                  <c:v>0.67390000000000005</c:v>
                </c:pt>
                <c:pt idx="11">
                  <c:v>0.66549999999999998</c:v>
                </c:pt>
                <c:pt idx="12">
                  <c:v>0.63990000000000002</c:v>
                </c:pt>
                <c:pt idx="13">
                  <c:v>0.63539999999999996</c:v>
                </c:pt>
                <c:pt idx="14">
                  <c:v>0.6</c:v>
                </c:pt>
                <c:pt idx="15">
                  <c:v>0.58930000000000005</c:v>
                </c:pt>
                <c:pt idx="16">
                  <c:v>0.57809999999999995</c:v>
                </c:pt>
                <c:pt idx="17">
                  <c:v>0.54039999999999999</c:v>
                </c:pt>
                <c:pt idx="18">
                  <c:v>0.53749999999999998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8E-411A-B530-3FB47B939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x Departamentos'!$B$3:$B$4</c:f>
              <c:strCache>
                <c:ptCount val="2"/>
                <c:pt idx="0">
                  <c:v>Seguridad</c:v>
                </c:pt>
                <c:pt idx="1">
                  <c:v>Administración y Contabilidad	</c:v>
                </c:pt>
              </c:strCache>
            </c:strRef>
          </c:cat>
          <c:val>
            <c:numRef>
              <c:f>'Resultados x Departamentos'!$T$3:$T$4</c:f>
              <c:numCache>
                <c:formatCode>_(* #,##0.00_);_(* \(#,##0.00\);_(* "-"??_);_(@_)</c:formatCode>
                <c:ptCount val="2"/>
                <c:pt idx="0">
                  <c:v>93.75</c:v>
                </c:pt>
                <c:pt idx="1">
                  <c:v>53.90625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85-4832-9B73-3DF939175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0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Genero!$E$3</c:f>
              <c:strCache>
                <c:ptCount val="1"/>
                <c:pt idx="0">
                  <c:v>Princess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EBDCC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15-4D0E-9C52-9421A13684EE}"/>
              </c:ext>
            </c:extLst>
          </c:dPt>
          <c:dPt>
            <c:idx val="1"/>
            <c:bubble3D val="0"/>
            <c:spPr>
              <a:solidFill>
                <a:srgbClr val="ADD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15-4D0E-9C52-9421A13684EE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15-4D0E-9C52-9421A13684EE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Genero!$E$4:$E$6</c:f>
              <c:numCache>
                <c:formatCode>General</c:formatCode>
                <c:ptCount val="3"/>
                <c:pt idx="0">
                  <c:v>265</c:v>
                </c:pt>
                <c:pt idx="1">
                  <c:v>387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115-4D0E-9C52-9421A13684E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Genero!$F$3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ED6-4E7B-A038-127D47DA8DEE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ED6-4E7B-A038-127D47DA8DEE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ED6-4E7B-A038-127D47DA8DE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Genero!$F$4:$F$6</c:f>
              <c:numCache>
                <c:formatCode>General</c:formatCode>
                <c:ptCount val="3"/>
                <c:pt idx="0">
                  <c:v>86</c:v>
                </c:pt>
                <c:pt idx="1">
                  <c:v>122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ED6-4E7B-A038-127D47DA8DE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Genero!$D$3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88-426C-B56E-B2A75EDB462E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88-426C-B56E-B2A75EDB46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488-426C-B56E-B2A75EDB462E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Genero!$D$4:$D$6</c:f>
              <c:numCache>
                <c:formatCode>General</c:formatCode>
                <c:ptCount val="3"/>
                <c:pt idx="0">
                  <c:v>253</c:v>
                </c:pt>
                <c:pt idx="1">
                  <c:v>317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88-426C-B56E-B2A75EDB462E}"/>
            </c:ext>
          </c:extLst>
        </c:ser>
        <c:ser>
          <c:idx val="0"/>
          <c:order val="1"/>
          <c:tx>
            <c:strRef>
              <c:f>Genero!$D$3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488-426C-B56E-B2A75EDB462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488-426C-B56E-B2A75EDB46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6488-426C-B56E-B2A75EDB462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Genero!$D$4:$D$6</c:f>
              <c:numCache>
                <c:formatCode>General</c:formatCode>
                <c:ptCount val="3"/>
                <c:pt idx="0">
                  <c:v>253</c:v>
                </c:pt>
                <c:pt idx="1">
                  <c:v>317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488-426C-B56E-B2A75EDB462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Genero!$E$3</c:f>
              <c:strCache>
                <c:ptCount val="1"/>
                <c:pt idx="0">
                  <c:v>Princess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4A-4052-AB42-2D19B618E644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A4A-4052-AB42-2D19B618E6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A4A-4052-AB42-2D19B618E644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Genero!$E$4:$E$6</c:f>
              <c:numCache>
                <c:formatCode>General</c:formatCode>
                <c:ptCount val="3"/>
                <c:pt idx="0">
                  <c:v>265</c:v>
                </c:pt>
                <c:pt idx="1">
                  <c:v>387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4A-4052-AB42-2D19B618E64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0.24598</cdr:x>
      <cdr:y>0.79576</cdr:y>
    </cdr:from>
    <cdr:to>
      <cdr:x>0.24598</cdr:x>
      <cdr:y>0.8626</cdr:y>
    </cdr:to>
    <cdr:cxnSp macro="">
      <cdr:nvCxnSpPr>
        <cdr:cNvPr id="2" name="Conector recto de flecha 1">
          <a:extLst xmlns:a="http://schemas.openxmlformats.org/drawingml/2006/main">
            <a:ext uri="{FF2B5EF4-FFF2-40B4-BE49-F238E27FC236}">
              <a16:creationId xmlns:a16="http://schemas.microsoft.com/office/drawing/2014/main" id="{4C9A6E79-069B-14DD-7545-C46C8FA6D97C}"/>
            </a:ext>
          </a:extLst>
        </cdr:cNvPr>
        <cdr:cNvCxnSpPr/>
      </cdr:nvCxnSpPr>
      <cdr:spPr>
        <a:xfrm xmlns:a="http://schemas.openxmlformats.org/drawingml/2006/main">
          <a:off x="2272463" y="4473585"/>
          <a:ext cx="0" cy="375748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BC8A55"/>
          </a:solidFill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0.41943</cdr:x>
      <cdr:y>0.7985</cdr:y>
    </cdr:from>
    <cdr:to>
      <cdr:x>0.41943</cdr:x>
      <cdr:y>0.86534</cdr:y>
    </cdr:to>
    <cdr:cxnSp macro="">
      <cdr:nvCxnSpPr>
        <cdr:cNvPr id="3" name="Conector recto de flecha 2">
          <a:extLst xmlns:a="http://schemas.openxmlformats.org/drawingml/2006/main">
            <a:ext uri="{FF2B5EF4-FFF2-40B4-BE49-F238E27FC236}">
              <a16:creationId xmlns:a16="http://schemas.microsoft.com/office/drawing/2014/main" id="{F6D234E3-61C2-D544-DC1E-D5CE5374185E}"/>
            </a:ext>
          </a:extLst>
        </cdr:cNvPr>
        <cdr:cNvCxnSpPr/>
      </cdr:nvCxnSpPr>
      <cdr:spPr>
        <a:xfrm xmlns:a="http://schemas.openxmlformats.org/drawingml/2006/main">
          <a:off x="3874906" y="4489013"/>
          <a:ext cx="0" cy="375748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BC8A55"/>
          </a:solidFill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B179A-1EDF-4BBA-8C92-64DE0D585D6B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E9540-BE32-44DA-9B5A-B8116AE8108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19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E9540-BE32-44DA-9B5A-B8116AE81088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487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C80D9-2855-4BC1-AC0F-40AB3E07900A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7981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C80D9-2855-4BC1-AC0F-40AB3E07900A}" type="slidenum">
              <a:rPr lang="es-MX" smtClean="0"/>
              <a:t>64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72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BEB99-2F02-3D5C-7A27-F3B3B7961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2FAEE8-4618-C980-4426-054B66E70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1A6306-5F15-CEC6-EA5C-24A7B391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33CD0F-BBC1-BB54-2C75-45CED935B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76A6A8-30B4-9FD5-EF45-227710B7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867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81439-1F70-94AF-24C5-E1BFE78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3F264-1105-8E14-1BA4-0FC0ADC47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7EB79D-3512-84CF-A974-3A233253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852E8-6F71-7A20-2C45-74101F64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7710D9-4A01-99A4-B046-BC53F64A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608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3A032E-7A66-02E9-9FDE-AF9887CCA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A28FE1-CB47-7AF5-808F-B3497ADE9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B9D56-119E-5508-7D95-1DCDD3FD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5E3C80-E809-288B-2E54-D9508C06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3899CA-FFCD-845D-37D5-A9E35C44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678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12BB3-3940-E34F-9FC5-596B178F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97FFB1-33BE-ABA3-1A3F-0D7A8114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17E5F9-74F0-D0F9-26F6-342F04CC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335E88-918F-3C8A-6A5F-647554DB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CC5FF4-1719-929E-0FF2-354B3230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349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D6F1A-E891-3DBE-E1E6-661A52D1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4792C4-4246-5547-9623-9780D94C8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BFAC5B-7027-76E9-CEAD-D36B2107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DE53A-C522-7AA8-02EA-B26A56BA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4E9EC0-0606-F8D4-E0C0-71ECF9F5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744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878BD-45B6-8CB1-A231-F6F39A2E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0F83E0-12F6-E0C5-1335-A8AB43C93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AA2A6D-8A0A-9EE4-C12A-6EE64015D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81D7B2-CA13-B738-8095-26FB52CA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A55F20-94CB-6E3F-6A0D-CC563CCF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6535D1-5726-643F-0134-7C126043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57DB9-1AF4-A34A-615B-13AEF28D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70A50F-0572-D11A-4C76-8C15130BC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0F83EE-413C-DF92-9B58-1EBDF7EFF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C4F88A-FB6B-21A6-5A74-C50579199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04032B-B35A-D7F0-4904-89197FBE6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B05C69-D3C9-3DF1-B767-5325DFC9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E1BF916-1117-61EB-0881-D79278DF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0EC966-2A4F-6B4B-779B-0E5AB861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636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D9137-E551-3DB1-BD7C-0A1FAE20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C088DF-6CA4-A4E1-4795-56D5B847B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951D21-1091-5C52-97D4-4D8E17FA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D346A2-A952-93C5-4DD7-2E5E6E2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35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D12A155-8B15-9F27-E68C-D6C99FE9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7C10FE9-CAB3-EAFA-5420-B237F122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08EE-A253-109D-4F1D-336FFE5F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741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5EC5D-6ED4-6597-8907-2A2477AF2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93674B-8D46-5BD5-17A6-82A4BACBD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33137A-9DD7-EE3C-BB79-6C8DF3A4A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6212EC-7B66-8D15-799E-6D58646B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FC67D6-B8A0-2F60-2326-BFBF4B15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D912CE-99A7-B0C5-54EA-E92564F7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89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6D4C1-824B-1A8D-2B8C-66F528D6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96B318-10FA-E5B2-B97A-4DC952543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5AA463-85EB-2ED5-DD31-24571832E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D8B2A2-D472-2152-3B7A-5C967209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6848AE-45E1-0E37-36FC-A00F71A9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5F53C8-B859-0B62-8150-D438A5A9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668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7B2E34-3152-4136-9B8B-0E805EAF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25C7D3-515D-F738-01EA-52D013714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19B99C-4CD1-EA5C-4D56-82B65FCA4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3F717-BEE7-4680-A4E2-1EF80A0E1CA2}" type="datetimeFigureOut">
              <a:rPr lang="es-MX" smtClean="0"/>
              <a:t>13/12/2025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5793A-A870-4EF6-A7B1-B0B296F51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34BBD-4EF8-3331-141D-03C212596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FB65-258D-48C1-8F90-8D744A600C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79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6.xml"/><Relationship Id="rId4" Type="http://schemas.openxmlformats.org/officeDocument/2006/relationships/chart" Target="../charts/char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0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9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11" Type="http://schemas.openxmlformats.org/officeDocument/2006/relationships/chart" Target="../charts/chart8.xml"/><Relationship Id="rId5" Type="http://schemas.openxmlformats.org/officeDocument/2006/relationships/chart" Target="../charts/chart4.xml"/><Relationship Id="rId10" Type="http://schemas.openxmlformats.org/officeDocument/2006/relationships/image" Target="../media/image2.png"/><Relationship Id="rId4" Type="http://schemas.openxmlformats.org/officeDocument/2006/relationships/chart" Target="../charts/chart3.xml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13" Type="http://schemas.openxmlformats.org/officeDocument/2006/relationships/chart" Target="../charts/chart19.xml"/><Relationship Id="rId3" Type="http://schemas.openxmlformats.org/officeDocument/2006/relationships/chart" Target="../charts/chart11.xml"/><Relationship Id="rId7" Type="http://schemas.openxmlformats.org/officeDocument/2006/relationships/chart" Target="../charts/chart15.xml"/><Relationship Id="rId12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.xml"/><Relationship Id="rId11" Type="http://schemas.openxmlformats.org/officeDocument/2006/relationships/image" Target="../media/image4.png"/><Relationship Id="rId5" Type="http://schemas.openxmlformats.org/officeDocument/2006/relationships/chart" Target="../charts/chart13.xml"/><Relationship Id="rId10" Type="http://schemas.openxmlformats.org/officeDocument/2006/relationships/chart" Target="../charts/chart18.xml"/><Relationship Id="rId4" Type="http://schemas.openxmlformats.org/officeDocument/2006/relationships/chart" Target="../charts/chart12.xml"/><Relationship Id="rId9" Type="http://schemas.openxmlformats.org/officeDocument/2006/relationships/chart" Target="../charts/chart17.xml"/><Relationship Id="rId14" Type="http://schemas.openxmlformats.org/officeDocument/2006/relationships/chart" Target="../charts/char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7.xml"/><Relationship Id="rId13" Type="http://schemas.openxmlformats.org/officeDocument/2006/relationships/image" Target="../media/image7.png"/><Relationship Id="rId3" Type="http://schemas.openxmlformats.org/officeDocument/2006/relationships/chart" Target="../charts/chart22.xml"/><Relationship Id="rId7" Type="http://schemas.openxmlformats.org/officeDocument/2006/relationships/chart" Target="../charts/chart26.xml"/><Relationship Id="rId12" Type="http://schemas.openxmlformats.org/officeDocument/2006/relationships/chart" Target="../charts/chart29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5.xml"/><Relationship Id="rId11" Type="http://schemas.openxmlformats.org/officeDocument/2006/relationships/chart" Target="../charts/chart28.xml"/><Relationship Id="rId5" Type="http://schemas.openxmlformats.org/officeDocument/2006/relationships/chart" Target="../charts/chart24.xml"/><Relationship Id="rId10" Type="http://schemas.openxmlformats.org/officeDocument/2006/relationships/image" Target="../media/image2.png"/><Relationship Id="rId4" Type="http://schemas.openxmlformats.org/officeDocument/2006/relationships/chart" Target="../charts/chart23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6.xml"/><Relationship Id="rId13" Type="http://schemas.openxmlformats.org/officeDocument/2006/relationships/chart" Target="../charts/chart39.xml"/><Relationship Id="rId3" Type="http://schemas.openxmlformats.org/officeDocument/2006/relationships/chart" Target="../charts/chart31.xml"/><Relationship Id="rId7" Type="http://schemas.openxmlformats.org/officeDocument/2006/relationships/chart" Target="../charts/chart35.xml"/><Relationship Id="rId12" Type="http://schemas.openxmlformats.org/officeDocument/2006/relationships/chart" Target="../charts/chart38.xml"/><Relationship Id="rId2" Type="http://schemas.openxmlformats.org/officeDocument/2006/relationships/chart" Target="../charts/chart30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4.xml"/><Relationship Id="rId11" Type="http://schemas.openxmlformats.org/officeDocument/2006/relationships/chart" Target="../charts/chart37.xml"/><Relationship Id="rId5" Type="http://schemas.openxmlformats.org/officeDocument/2006/relationships/chart" Target="../charts/chart33.xml"/><Relationship Id="rId15" Type="http://schemas.openxmlformats.org/officeDocument/2006/relationships/chart" Target="../charts/chart41.xml"/><Relationship Id="rId10" Type="http://schemas.openxmlformats.org/officeDocument/2006/relationships/image" Target="../media/image2.png"/><Relationship Id="rId4" Type="http://schemas.openxmlformats.org/officeDocument/2006/relationships/chart" Target="../charts/chart32.xml"/><Relationship Id="rId9" Type="http://schemas.openxmlformats.org/officeDocument/2006/relationships/image" Target="../media/image4.png"/><Relationship Id="rId14" Type="http://schemas.openxmlformats.org/officeDocument/2006/relationships/chart" Target="../charts/chart4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hart" Target="../charts/chart4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4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040D02B9-90BB-0B7D-797F-FA65B623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917"/>
            <a:ext cx="12256376" cy="8170917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196F17D9-9145-2AF5-74C8-25D2D24C1CCF}"/>
              </a:ext>
            </a:extLst>
          </p:cNvPr>
          <p:cNvGrpSpPr/>
          <p:nvPr/>
        </p:nvGrpSpPr>
        <p:grpSpPr>
          <a:xfrm>
            <a:off x="1" y="2214693"/>
            <a:ext cx="12192000" cy="2921058"/>
            <a:chOff x="-126123" y="2017985"/>
            <a:chExt cx="12192000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F70ED14-1577-5A1A-34C0-39C9E326A3BB}"/>
                </a:ext>
              </a:extLst>
            </p:cNvPr>
            <p:cNvSpPr txBox="1"/>
            <p:nvPr/>
          </p:nvSpPr>
          <p:spPr>
            <a:xfrm>
              <a:off x="-126123" y="3861825"/>
              <a:ext cx="12192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Globales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F174A5A-6816-28B1-B899-E6C06BFBBD79}"/>
                </a:ext>
              </a:extLst>
            </p:cNvPr>
            <p:cNvGrpSpPr/>
            <p:nvPr/>
          </p:nvGrpSpPr>
          <p:grpSpPr>
            <a:xfrm>
              <a:off x="3066676" y="2017985"/>
              <a:ext cx="5364951" cy="1832880"/>
              <a:chOff x="2269586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81D0D6AE-91C7-3A29-FF23-667E9C0E6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269586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BAFE3512-7A24-47F7-D316-CB6B32FD2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652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967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3" y="137327"/>
            <a:ext cx="9231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DIRECCIÓN GENERAL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293193" y="1630277"/>
            <a:ext cx="2621457" cy="2560723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86.93%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3867AAC4-3E96-4D1A-AD3C-69143D0F6A07}"/>
              </a:ext>
            </a:extLst>
          </p:cNvPr>
          <p:cNvGraphicFramePr>
            <a:graphicFrameLocks/>
          </p:cNvGraphicFramePr>
          <p:nvPr/>
        </p:nvGraphicFramePr>
        <p:xfrm>
          <a:off x="2631794" y="1792633"/>
          <a:ext cx="8971738" cy="5332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5">
            <a:extLst>
              <a:ext uri="{FF2B5EF4-FFF2-40B4-BE49-F238E27FC236}">
                <a16:creationId xmlns:a16="http://schemas.microsoft.com/office/drawing/2014/main" id="{B4FFE8A8-ABF3-4C43-A31F-4580FC34C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375740"/>
              </p:ext>
            </p:extLst>
          </p:nvPr>
        </p:nvGraphicFramePr>
        <p:xfrm>
          <a:off x="2882381" y="1340069"/>
          <a:ext cx="9231368" cy="6479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5332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055632" y="137327"/>
            <a:ext cx="9903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DIRECCIÓN GENERAL – comité directivo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85.63%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C61D63-14D7-41A0-AA66-37319980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1012" y="1136253"/>
            <a:ext cx="765204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055632" y="137327"/>
            <a:ext cx="9903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DIRECCIÓN GENERAL – administración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100%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C61D63-14D7-41A0-AA66-37319980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915" y="1136253"/>
            <a:ext cx="7632243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EBEDE-50FB-995B-CCF1-E4C96186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4C77955-DB91-8633-04BB-53AB3F25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917"/>
            <a:ext cx="12256376" cy="8170917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0C28104-A1D1-A8B5-1FD4-D714F861C96C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F1B0BC0-F8F8-00D9-B2EE-FAA2EA6CD963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Servicios Corporativos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74F485E8-582D-D86A-8079-E1D6891F03D3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2BF9208A-2602-B82A-7375-77D05B028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61476EBD-CD4D-54A6-F1EE-3670D328F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286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3" y="137327"/>
            <a:ext cx="9231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293193" y="1630277"/>
            <a:ext cx="2621457" cy="2560723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79.48%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3867AAC4-3E96-4D1A-AD3C-69143D0F6A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918087"/>
              </p:ext>
            </p:extLst>
          </p:nvPr>
        </p:nvGraphicFramePr>
        <p:xfrm>
          <a:off x="2631794" y="1792633"/>
          <a:ext cx="8971738" cy="5332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17092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- COMPRAS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92.19%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C61D63-14D7-41A0-AA66-37319980A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176" y="1136253"/>
            <a:ext cx="7687722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1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" b="446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REVENUE Y RESERVACIONES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78.59%</a:t>
            </a:r>
          </a:p>
        </p:txBody>
      </p:sp>
    </p:spTree>
    <p:extLst>
      <p:ext uri="{BB962C8B-B14F-4D97-AF65-F5344CB8AC3E}">
        <p14:creationId xmlns:p14="http://schemas.microsoft.com/office/powerpoint/2010/main" val="237970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87.50%</a:t>
            </a:r>
          </a:p>
        </p:txBody>
      </p:sp>
    </p:spTree>
    <p:extLst>
      <p:ext uri="{BB962C8B-B14F-4D97-AF65-F5344CB8AC3E}">
        <p14:creationId xmlns:p14="http://schemas.microsoft.com/office/powerpoint/2010/main" val="393658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VENTAS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79.58%</a:t>
            </a:r>
          </a:p>
        </p:txBody>
      </p:sp>
    </p:spTree>
    <p:extLst>
      <p:ext uri="{BB962C8B-B14F-4D97-AF65-F5344CB8AC3E}">
        <p14:creationId xmlns:p14="http://schemas.microsoft.com/office/powerpoint/2010/main" val="1671426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MERCADOTECNIA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75.00%</a:t>
            </a:r>
          </a:p>
        </p:txBody>
      </p:sp>
    </p:spTree>
    <p:extLst>
      <p:ext uri="{BB962C8B-B14F-4D97-AF65-F5344CB8AC3E}">
        <p14:creationId xmlns:p14="http://schemas.microsoft.com/office/powerpoint/2010/main" val="34976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ráfico 49">
            <a:extLst>
              <a:ext uri="{FF2B5EF4-FFF2-40B4-BE49-F238E27FC236}">
                <a16:creationId xmlns:a16="http://schemas.microsoft.com/office/drawing/2014/main" id="{B0C68151-D854-439E-A8F4-549D4C4CA2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60670"/>
              </p:ext>
            </p:extLst>
          </p:nvPr>
        </p:nvGraphicFramePr>
        <p:xfrm>
          <a:off x="-652573" y="811063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" name="Gráfico 46">
            <a:extLst>
              <a:ext uri="{FF2B5EF4-FFF2-40B4-BE49-F238E27FC236}">
                <a16:creationId xmlns:a16="http://schemas.microsoft.com/office/drawing/2014/main" id="{82B38D28-F567-4568-AA21-0BF8C1C18F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914633"/>
              </p:ext>
            </p:extLst>
          </p:nvPr>
        </p:nvGraphicFramePr>
        <p:xfrm>
          <a:off x="2388688" y="3777055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8" name="Gráfico 47">
            <a:extLst>
              <a:ext uri="{FF2B5EF4-FFF2-40B4-BE49-F238E27FC236}">
                <a16:creationId xmlns:a16="http://schemas.microsoft.com/office/drawing/2014/main" id="{ACCFFBA1-69A6-499B-947B-FB0F981024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540355"/>
              </p:ext>
            </p:extLst>
          </p:nvPr>
        </p:nvGraphicFramePr>
        <p:xfrm>
          <a:off x="5528304" y="3812001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9" name="Gráfico 48">
            <a:extLst>
              <a:ext uri="{FF2B5EF4-FFF2-40B4-BE49-F238E27FC236}">
                <a16:creationId xmlns:a16="http://schemas.microsoft.com/office/drawing/2014/main" id="{066DCF08-1A75-4B4A-8E7F-CD7382FAF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053624"/>
              </p:ext>
            </p:extLst>
          </p:nvPr>
        </p:nvGraphicFramePr>
        <p:xfrm>
          <a:off x="8340501" y="3791796"/>
          <a:ext cx="4448261" cy="2772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E707FB5C-A727-4F64-8EF7-871991AFA14E}"/>
              </a:ext>
            </a:extLst>
          </p:cNvPr>
          <p:cNvGraphicFramePr>
            <a:graphicFrameLocks/>
          </p:cNvGraphicFramePr>
          <p:nvPr/>
        </p:nvGraphicFramePr>
        <p:xfrm>
          <a:off x="2356487" y="793586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4F9288B8-9694-4EA7-BEB6-14FA09CBB61F}"/>
              </a:ext>
            </a:extLst>
          </p:cNvPr>
          <p:cNvGraphicFramePr>
            <a:graphicFrameLocks/>
          </p:cNvGraphicFramePr>
          <p:nvPr/>
        </p:nvGraphicFramePr>
        <p:xfrm>
          <a:off x="5393979" y="793586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236DFA81-2587-4319-92D7-3CD374BE3033}"/>
              </a:ext>
            </a:extLst>
          </p:cNvPr>
          <p:cNvGraphicFramePr>
            <a:graphicFrameLocks/>
          </p:cNvGraphicFramePr>
          <p:nvPr/>
        </p:nvGraphicFramePr>
        <p:xfrm>
          <a:off x="8431469" y="793586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21122B2-1C09-FEAF-1BBC-D5E7535E1821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Datos demográficos – género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2DFFD2-55CA-4465-5FF0-3DD55FCCCD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B4AA5F4-1669-13C5-3F3D-1F562C2A4B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972046D-5CDD-132B-C22A-5CA14577E98E}"/>
              </a:ext>
            </a:extLst>
          </p:cNvPr>
          <p:cNvSpPr txBox="1"/>
          <p:nvPr/>
        </p:nvSpPr>
        <p:spPr>
          <a:xfrm>
            <a:off x="4056109" y="3463260"/>
            <a:ext cx="104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Palacio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A4CE774-4B73-53BC-CDE8-8E941501D9CD}"/>
              </a:ext>
            </a:extLst>
          </p:cNvPr>
          <p:cNvSpPr txBox="1"/>
          <p:nvPr/>
        </p:nvSpPr>
        <p:spPr>
          <a:xfrm>
            <a:off x="7070906" y="346326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Princess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BE696AE-3FCF-A849-6DD6-3672D648A483}"/>
              </a:ext>
            </a:extLst>
          </p:cNvPr>
          <p:cNvSpPr txBox="1"/>
          <p:nvPr/>
        </p:nvSpPr>
        <p:spPr>
          <a:xfrm>
            <a:off x="10215289" y="3463260"/>
            <a:ext cx="89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Pierre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AA28FEF-8E32-A2DC-7B66-AB70F0C8AF0A}"/>
              </a:ext>
            </a:extLst>
          </p:cNvPr>
          <p:cNvSpPr txBox="1"/>
          <p:nvPr/>
        </p:nvSpPr>
        <p:spPr>
          <a:xfrm>
            <a:off x="537617" y="34632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Mundo Imperial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E707FB5C-A727-4F64-8EF7-871991AFA1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601149"/>
              </p:ext>
            </p:extLst>
          </p:nvPr>
        </p:nvGraphicFramePr>
        <p:xfrm>
          <a:off x="2335389" y="793586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4F9288B8-9694-4EA7-BEB6-14FA09CBB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018688"/>
              </p:ext>
            </p:extLst>
          </p:nvPr>
        </p:nvGraphicFramePr>
        <p:xfrm>
          <a:off x="5398547" y="783525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36DFA81-2587-4319-92D7-3CD374BE30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0231668"/>
              </p:ext>
            </p:extLst>
          </p:nvPr>
        </p:nvGraphicFramePr>
        <p:xfrm>
          <a:off x="8443955" y="810032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A7DE9A80-AB25-4781-59D2-59B63D9F01A4}"/>
              </a:ext>
            </a:extLst>
          </p:cNvPr>
          <p:cNvSpPr txBox="1"/>
          <p:nvPr/>
        </p:nvSpPr>
        <p:spPr>
          <a:xfrm>
            <a:off x="3188949" y="6442945"/>
            <a:ext cx="290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Servicios Corporativos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42E54B0-E99D-ABB3-EDAA-EB8CF4D4B662}"/>
              </a:ext>
            </a:extLst>
          </p:cNvPr>
          <p:cNvSpPr txBox="1"/>
          <p:nvPr/>
        </p:nvSpPr>
        <p:spPr>
          <a:xfrm>
            <a:off x="6807024" y="6442945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Arena - </a:t>
            </a:r>
            <a:r>
              <a:rPr lang="es-ES" b="1" err="1">
                <a:solidFill>
                  <a:srgbClr val="092034"/>
                </a:solidFill>
                <a:latin typeface="Gotham Book" panose="02000604040000020004" pitchFamily="50" charset="0"/>
              </a:rPr>
              <a:t>Forum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A00AA4F-33CF-2D7F-C776-C214C38A8159}"/>
              </a:ext>
            </a:extLst>
          </p:cNvPr>
          <p:cNvSpPr txBox="1"/>
          <p:nvPr/>
        </p:nvSpPr>
        <p:spPr>
          <a:xfrm>
            <a:off x="9495180" y="6473146"/>
            <a:ext cx="231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Dirección General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4E001C3-A18D-04BE-5935-1B8B92EC77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468" y="5027620"/>
            <a:ext cx="1981477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5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B288A-D702-1C22-A12A-CACFDA49B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B8DD57-4DD6-33BB-01DD-37BEC7DA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C2EB86AC-5577-958D-9488-1051262D2157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D5AB19D-F98B-57DE-1792-AC7AD98B3229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Palacio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E357C83-06EA-121E-6822-EAD8CF31870F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A74B733A-0F38-767E-1357-BD3B17A97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F2DF2442-05A3-D64E-1D9F-C23496BC2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963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600">
                <a:latin typeface="Gotham Book"/>
              </a:rPr>
              <a:t>71.58%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03619B7-510D-846A-54E8-9434C05F4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784947"/>
              </p:ext>
            </p:extLst>
          </p:nvPr>
        </p:nvGraphicFramePr>
        <p:xfrm>
          <a:off x="2630216" y="1104901"/>
          <a:ext cx="9422084" cy="5615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4470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GRUPOS &amp; CONVENCIONES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90.62%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4DBAE6-569D-EB2C-081D-CFAF98FED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48" y="1207199"/>
            <a:ext cx="8386153" cy="5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7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AMA DE LLAVES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90.62%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BCA821-04BB-19FF-66DB-C1A2C6D2C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20" y="1208394"/>
            <a:ext cx="8452564" cy="53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9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TIENDAS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000">
                <a:latin typeface="Gotham Book" panose="02000604040000020004" pitchFamily="50" charset="0"/>
              </a:rPr>
              <a:t>90.00%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C2989B9-7E9E-5FA4-6980-745ED7FF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020" y="1202314"/>
            <a:ext cx="8375659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52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CAMARISTAS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88.86%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E37D4FD-DDB6-A1BD-4F2F-62E8CB48B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15" y="1208120"/>
            <a:ext cx="8276038" cy="52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8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SEGURIDAD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83.75%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7C41C88-B333-D701-416F-9FEB22108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328" y="1201617"/>
            <a:ext cx="8594630" cy="53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ÁREAS PÚBLICAS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82.81%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99A197-849B-2D0E-5245-B0658F27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13" y="1208397"/>
            <a:ext cx="8374476" cy="53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7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SERVICIO UNIFORMADO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82.47%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8BF619-2474-92FB-BF8F-5D013DFD2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95" y="1202315"/>
            <a:ext cx="8362876" cy="535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65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GERENCIA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80.14%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2F7F3E-6F66-B6CE-992A-1BBEE047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24" y="1201615"/>
            <a:ext cx="8386774" cy="52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3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5D03-4DCE-C9EC-0085-48B4E38B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C8BAE1D2-56D2-5905-C38B-552C1AA4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221"/>
          <a:stretch/>
        </p:blipFill>
        <p:spPr>
          <a:xfrm>
            <a:off x="113544" y="4552738"/>
            <a:ext cx="1772171" cy="159386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5418018-90CA-8071-240D-08CE69D5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22"/>
          <a:stretch/>
        </p:blipFill>
        <p:spPr>
          <a:xfrm>
            <a:off x="1861963" y="4592410"/>
            <a:ext cx="1772171" cy="1593862"/>
          </a:xfrm>
          <a:prstGeom prst="rect">
            <a:avLst/>
          </a:prstGeom>
        </p:spPr>
      </p:pic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A044063B-17DF-4599-AB73-43C48D55D3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2219"/>
              </p:ext>
            </p:extLst>
          </p:nvPr>
        </p:nvGraphicFramePr>
        <p:xfrm>
          <a:off x="8350225" y="3787432"/>
          <a:ext cx="4418640" cy="2704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2273D9DB-9FF6-4B4D-90CE-19FDC8009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940985"/>
              </p:ext>
            </p:extLst>
          </p:nvPr>
        </p:nvGraphicFramePr>
        <p:xfrm>
          <a:off x="5644225" y="3781087"/>
          <a:ext cx="4213316" cy="2789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04726BA7-96AE-4E22-B1F2-A3B451C7B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603064"/>
              </p:ext>
            </p:extLst>
          </p:nvPr>
        </p:nvGraphicFramePr>
        <p:xfrm>
          <a:off x="2383768" y="3781087"/>
          <a:ext cx="4418639" cy="2704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DE668C9B-76D5-4D1F-98BA-C31F186A7E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022711"/>
              </p:ext>
            </p:extLst>
          </p:nvPr>
        </p:nvGraphicFramePr>
        <p:xfrm>
          <a:off x="8404389" y="801426"/>
          <a:ext cx="4453448" cy="2774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87303B8-E2F4-484D-9456-C652C272D3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263155"/>
              </p:ext>
            </p:extLst>
          </p:nvPr>
        </p:nvGraphicFramePr>
        <p:xfrm>
          <a:off x="5445417" y="783301"/>
          <a:ext cx="4351925" cy="276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318AD19-E576-4657-A385-DC7363976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686120"/>
              </p:ext>
            </p:extLst>
          </p:nvPr>
        </p:nvGraphicFramePr>
        <p:xfrm>
          <a:off x="2281764" y="801426"/>
          <a:ext cx="4453447" cy="276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C75FD373-CA23-47DF-9027-8B708B8747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626587"/>
              </p:ext>
            </p:extLst>
          </p:nvPr>
        </p:nvGraphicFramePr>
        <p:xfrm>
          <a:off x="-593879" y="794178"/>
          <a:ext cx="4295149" cy="2827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96FCC744-B4F8-409F-B370-1A649D9C7B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885911"/>
              </p:ext>
            </p:extLst>
          </p:nvPr>
        </p:nvGraphicFramePr>
        <p:xfrm>
          <a:off x="8344817" y="3787115"/>
          <a:ext cx="4453447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4088280B-61D1-BC84-0A12-3F96DA7DB8A9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Datos demográficos – edad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6F1FC5-DC22-C02B-5B21-8888064791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4217B96-DE1E-0842-0E6F-0F44919CD8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4353E943-86CC-38A1-3233-C8BB0FA38DEE}"/>
              </a:ext>
            </a:extLst>
          </p:cNvPr>
          <p:cNvGraphicFramePr>
            <a:graphicFrameLocks/>
          </p:cNvGraphicFramePr>
          <p:nvPr/>
        </p:nvGraphicFramePr>
        <p:xfrm>
          <a:off x="5507829" y="3789717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AE747C9C-013A-D357-CAF3-74D210E625EA}"/>
              </a:ext>
            </a:extLst>
          </p:cNvPr>
          <p:cNvGraphicFramePr>
            <a:graphicFrameLocks/>
          </p:cNvGraphicFramePr>
          <p:nvPr/>
        </p:nvGraphicFramePr>
        <p:xfrm>
          <a:off x="-658310" y="801809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8C9FA6C2-B55E-A807-49CD-3BE54C0B7751}"/>
              </a:ext>
            </a:extLst>
          </p:cNvPr>
          <p:cNvSpPr txBox="1"/>
          <p:nvPr/>
        </p:nvSpPr>
        <p:spPr>
          <a:xfrm>
            <a:off x="4056109" y="3463260"/>
            <a:ext cx="104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Palacio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682546-9F65-4414-506E-8209EF4438F1}"/>
              </a:ext>
            </a:extLst>
          </p:cNvPr>
          <p:cNvSpPr txBox="1"/>
          <p:nvPr/>
        </p:nvSpPr>
        <p:spPr>
          <a:xfrm>
            <a:off x="7070906" y="346326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Princess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621EC57-9A3D-FF71-9BD9-77B273F63B27}"/>
              </a:ext>
            </a:extLst>
          </p:cNvPr>
          <p:cNvSpPr txBox="1"/>
          <p:nvPr/>
        </p:nvSpPr>
        <p:spPr>
          <a:xfrm>
            <a:off x="10215289" y="3463260"/>
            <a:ext cx="89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Pierre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98FD719-A0E8-232D-8370-1374D5B5B31E}"/>
              </a:ext>
            </a:extLst>
          </p:cNvPr>
          <p:cNvSpPr txBox="1"/>
          <p:nvPr/>
        </p:nvSpPr>
        <p:spPr>
          <a:xfrm>
            <a:off x="3188949" y="6442945"/>
            <a:ext cx="290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Servicios Corporativos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C7FD75D-ADDC-3BED-9A09-2B59C1F4243D}"/>
              </a:ext>
            </a:extLst>
          </p:cNvPr>
          <p:cNvSpPr txBox="1"/>
          <p:nvPr/>
        </p:nvSpPr>
        <p:spPr>
          <a:xfrm>
            <a:off x="6807024" y="6442945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Arena - </a:t>
            </a:r>
            <a:r>
              <a:rPr lang="es-ES" b="1" err="1">
                <a:solidFill>
                  <a:srgbClr val="092034"/>
                </a:solidFill>
                <a:latin typeface="Gotham Book" panose="02000604040000020004" pitchFamily="50" charset="0"/>
              </a:rPr>
              <a:t>Forum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018973-A3C2-225F-9228-257CD106EC90}"/>
              </a:ext>
            </a:extLst>
          </p:cNvPr>
          <p:cNvSpPr txBox="1"/>
          <p:nvPr/>
        </p:nvSpPr>
        <p:spPr>
          <a:xfrm>
            <a:off x="537617" y="34632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Mundo Imperial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BA586D0-BBE6-CEF4-0A6F-92242A443FA5}"/>
              </a:ext>
            </a:extLst>
          </p:cNvPr>
          <p:cNvSpPr txBox="1"/>
          <p:nvPr/>
        </p:nvSpPr>
        <p:spPr>
          <a:xfrm>
            <a:off x="9495180" y="6473146"/>
            <a:ext cx="231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Dirección General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63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79.46%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4D18EB8-2A3B-232B-5F25-3B089CAEA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161" y="1204407"/>
            <a:ext cx="8504193" cy="52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05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 – A_B BARES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500">
                <a:latin typeface="Gotham Book"/>
              </a:rPr>
              <a:t>74.22%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7BF19FC-861D-2D95-A1C3-FB62653A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112" y="1204154"/>
            <a:ext cx="8539968" cy="53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7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SPA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74.11%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3EA211B-B267-CAFF-E42E-7D67C7D9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13" y="1202314"/>
            <a:ext cx="8479885" cy="52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20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A_B SERVICIO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70.30%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E6DE0F-21A4-64D5-DF07-066AC317C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69" y="1204010"/>
            <a:ext cx="8677394" cy="53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3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CONTABILIDAD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70.14%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449D4E7-7486-A76D-911E-35B0656B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278" y="1201615"/>
            <a:ext cx="8367240" cy="52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92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ACE1-45DA-3099-EB36-42DEC3EF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EED8A6-EEA7-89DC-C309-0AC20585F8A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KIDS CLUB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8B0FC4-8F5F-9084-DDB6-7230DB65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643544-3A78-BB0A-73B6-ECD24F49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5808B97-7EA0-9696-628D-689A54104193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/>
                <a:ea typeface="Calibri"/>
                <a:cs typeface="Calibri"/>
              </a:rPr>
              <a:t>70.06%</a:t>
            </a:r>
            <a:endParaRPr lang="en-US" sz="3200">
              <a:latin typeface="Gotham Book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DA99FE-7289-7311-62AD-B4121D52A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34" y="1208592"/>
            <a:ext cx="8616745" cy="52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7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RECEPCIÓN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67.41%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152380-2704-33E8-9497-C7A80A04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099" y="1205802"/>
            <a:ext cx="8510822" cy="52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0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 – MANTENIMIENTO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600">
                <a:latin typeface="Gotham Book"/>
              </a:rPr>
              <a:t>61.70%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E678EE3-631D-AFF4-8030-86C40A06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52" y="1121367"/>
            <a:ext cx="8572618" cy="53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0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A_B STEWARDS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60.83%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8526F0-965E-4455-24E6-796AE559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770" y="1200918"/>
            <a:ext cx="8454098" cy="52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8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A_B COCINAS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60.14%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455B3D6-6D7A-BE59-67AD-3B8486A49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027" y="1200918"/>
            <a:ext cx="8383320" cy="52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9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CFBC-1770-CF7C-33B5-5E38B2198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AEA8AB63-C7EE-4CF5-B0FA-D0EF9837A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694802"/>
              </p:ext>
            </p:extLst>
          </p:nvPr>
        </p:nvGraphicFramePr>
        <p:xfrm>
          <a:off x="-658310" y="829311"/>
          <a:ext cx="4449983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Gráfico 32">
            <a:extLst>
              <a:ext uri="{FF2B5EF4-FFF2-40B4-BE49-F238E27FC236}">
                <a16:creationId xmlns:a16="http://schemas.microsoft.com/office/drawing/2014/main" id="{AE8DCAE0-F408-4C7E-B592-420BC3121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991604"/>
              </p:ext>
            </p:extLst>
          </p:nvPr>
        </p:nvGraphicFramePr>
        <p:xfrm>
          <a:off x="5556831" y="3821063"/>
          <a:ext cx="4445426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0727F8D0-9BA6-45F1-8E04-4BADA2F88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719506"/>
              </p:ext>
            </p:extLst>
          </p:nvPr>
        </p:nvGraphicFramePr>
        <p:xfrm>
          <a:off x="2440913" y="3778599"/>
          <a:ext cx="4446109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71DE7C81-F1BD-4BAB-B94F-6040139F8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150864"/>
              </p:ext>
            </p:extLst>
          </p:nvPr>
        </p:nvGraphicFramePr>
        <p:xfrm>
          <a:off x="8478138" y="3848277"/>
          <a:ext cx="4449983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C30BC795-FBA5-4559-ACFC-CC8700CF4B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0230528"/>
              </p:ext>
            </p:extLst>
          </p:nvPr>
        </p:nvGraphicFramePr>
        <p:xfrm>
          <a:off x="8444591" y="801425"/>
          <a:ext cx="4445426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DFED0D44-4D14-42A7-B4D1-806EADA29C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904260"/>
              </p:ext>
            </p:extLst>
          </p:nvPr>
        </p:nvGraphicFramePr>
        <p:xfrm>
          <a:off x="5408136" y="801426"/>
          <a:ext cx="4429484" cy="2731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76BE0F59-600E-489A-829A-209A506646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236812"/>
              </p:ext>
            </p:extLst>
          </p:nvPr>
        </p:nvGraphicFramePr>
        <p:xfrm>
          <a:off x="2362331" y="889529"/>
          <a:ext cx="4449983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557A24B-AEE8-4D7A-5F94-21218771AAB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Datos demográficos – antigüedad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954400-4DE1-CB30-14D9-9B1D80D99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AF1069-60A6-FEEE-29FD-ED3B0923C3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E5A95E5B-9D8B-06B7-6963-F9BB0F881C2F}"/>
              </a:ext>
            </a:extLst>
          </p:cNvPr>
          <p:cNvGraphicFramePr>
            <a:graphicFrameLocks/>
          </p:cNvGraphicFramePr>
          <p:nvPr/>
        </p:nvGraphicFramePr>
        <p:xfrm>
          <a:off x="5555130" y="3789717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B645F4DD-FCD5-E13C-B991-491BD904CFCB}"/>
              </a:ext>
            </a:extLst>
          </p:cNvPr>
          <p:cNvGraphicFramePr>
            <a:graphicFrameLocks/>
          </p:cNvGraphicFramePr>
          <p:nvPr/>
        </p:nvGraphicFramePr>
        <p:xfrm>
          <a:off x="-658310" y="801809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901DAA36-8757-CB45-09EB-35CBA0703A3E}"/>
              </a:ext>
            </a:extLst>
          </p:cNvPr>
          <p:cNvSpPr txBox="1"/>
          <p:nvPr/>
        </p:nvSpPr>
        <p:spPr>
          <a:xfrm>
            <a:off x="4056109" y="3463260"/>
            <a:ext cx="104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Palacio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896893E-43A7-CD0B-272E-C3EF28775824}"/>
              </a:ext>
            </a:extLst>
          </p:cNvPr>
          <p:cNvSpPr txBox="1"/>
          <p:nvPr/>
        </p:nvSpPr>
        <p:spPr>
          <a:xfrm>
            <a:off x="7070906" y="346326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Princess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DB1963C-EF3A-8812-1F3E-F6AE2DD25B19}"/>
              </a:ext>
            </a:extLst>
          </p:cNvPr>
          <p:cNvSpPr txBox="1"/>
          <p:nvPr/>
        </p:nvSpPr>
        <p:spPr>
          <a:xfrm>
            <a:off x="10215289" y="3463260"/>
            <a:ext cx="89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Pierre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2A9AA3-84CF-530C-B254-D096D75C847D}"/>
              </a:ext>
            </a:extLst>
          </p:cNvPr>
          <p:cNvSpPr txBox="1"/>
          <p:nvPr/>
        </p:nvSpPr>
        <p:spPr>
          <a:xfrm>
            <a:off x="3236250" y="6442945"/>
            <a:ext cx="290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Servicios Corporativos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85372AB-1016-111C-55A1-20F5E14D1F61}"/>
              </a:ext>
            </a:extLst>
          </p:cNvPr>
          <p:cNvSpPr txBox="1"/>
          <p:nvPr/>
        </p:nvSpPr>
        <p:spPr>
          <a:xfrm>
            <a:off x="6854325" y="6442945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Arena - </a:t>
            </a:r>
            <a:r>
              <a:rPr lang="es-ES" b="1" err="1">
                <a:solidFill>
                  <a:srgbClr val="092034"/>
                </a:solidFill>
                <a:latin typeface="Gotham Book" panose="02000604040000020004" pitchFamily="50" charset="0"/>
              </a:rPr>
              <a:t>Forum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F9AA0C0-754F-A8AE-8276-1A968EDF1031}"/>
              </a:ext>
            </a:extLst>
          </p:cNvPr>
          <p:cNvSpPr txBox="1"/>
          <p:nvPr/>
        </p:nvSpPr>
        <p:spPr>
          <a:xfrm>
            <a:off x="537617" y="34632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Mundo Imperial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3D0C77C-D6D1-3C49-04FE-B3F9CCFD1A7D}"/>
              </a:ext>
            </a:extLst>
          </p:cNvPr>
          <p:cNvSpPr txBox="1"/>
          <p:nvPr/>
        </p:nvSpPr>
        <p:spPr>
          <a:xfrm>
            <a:off x="9495180" y="6473146"/>
            <a:ext cx="231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Dirección General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CDA516A-E21E-F054-B2BC-98AFF03408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455" y="4001879"/>
            <a:ext cx="171473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5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ACE1-45DA-3099-EB36-42DEC3EF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EED8A6-EEA7-89DC-C309-0AC20585F8A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A_B ADMINISTRACIÓN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8B0FC4-8F5F-9084-DDB6-7230DB65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643544-3A78-BB0A-73B6-ECD24F49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5808B97-7EA0-9696-628D-689A54104193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/>
                <a:ea typeface="Calibri"/>
                <a:cs typeface="Calibri"/>
              </a:rPr>
              <a:t>56.25%</a:t>
            </a:r>
            <a:endParaRPr lang="en-US" sz="1600">
              <a:latin typeface="Gotham Book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899CAF-3CE0-5366-8B99-6F5D8948D1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9" r="90" b="-122"/>
          <a:stretch/>
        </p:blipFill>
        <p:spPr>
          <a:xfrm>
            <a:off x="3351278" y="1091363"/>
            <a:ext cx="8395195" cy="53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07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CAJAS DEPARTAMENTALES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53.68%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B0E748-4707-AD49-092A-DA7302D0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491" y="1207199"/>
            <a:ext cx="8578171" cy="52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39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TECNOLOGÍA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43.75%</a:t>
            </a:r>
          </a:p>
        </p:txBody>
      </p:sp>
      <p:pic>
        <p:nvPicPr>
          <p:cNvPr id="6" name="Picture 5" descr="A screenshot of a survey&#10;&#10;Description automatically generated">
            <a:extLst>
              <a:ext uri="{FF2B5EF4-FFF2-40B4-BE49-F238E27FC236}">
                <a16:creationId xmlns:a16="http://schemas.microsoft.com/office/drawing/2014/main" id="{4C428CA6-1E0B-1C1F-5D8F-435BFB1D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992" y="1115088"/>
            <a:ext cx="8431845" cy="53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6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187A-0794-8802-7ABD-AEA4C323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5416213-E85F-1619-D6D0-BA3A8EB4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518E5F4-54DE-36B5-1997-51E4B26974E6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396A803-EA63-372F-0D39-DE4472C5F1C9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Princess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79251FA-534E-6430-4273-26C1519E6CB0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36A075F4-EFD5-D6EB-0331-53CA469AC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D0981798-A33F-C6CA-56F9-D54A52B3A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9995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245568" y="1173077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71.04%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C0B7B688-96A4-4CC8-9009-3CCA7F512F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79567"/>
              </p:ext>
            </p:extLst>
          </p:nvPr>
        </p:nvGraphicFramePr>
        <p:xfrm>
          <a:off x="2170968" y="1173077"/>
          <a:ext cx="9985671" cy="567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78675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ACE1-45DA-3099-EB36-42DEC3EF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EED8A6-EEA7-89DC-C309-0AC20585F8A7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A_B Administración y Cajas Departamentales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8B0FC4-8F5F-9084-DDB6-7230DB65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643544-3A78-BB0A-73B6-ECD24F49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5808B97-7EA0-9696-628D-689A54104193}"/>
              </a:ext>
            </a:extLst>
          </p:cNvPr>
          <p:cNvSpPr/>
          <p:nvPr/>
        </p:nvSpPr>
        <p:spPr>
          <a:xfrm>
            <a:off x="944881" y="1518655"/>
            <a:ext cx="2529954" cy="2423295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>
                <a:latin typeface="Gotham Book" panose="02000604040000020004" pitchFamily="50" charset="0"/>
              </a:rPr>
              <a:t> 65.87%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9DC060A-58FE-4ED9-81DD-31BE57211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30"/>
          <a:stretch/>
        </p:blipFill>
        <p:spPr>
          <a:xfrm>
            <a:off x="3907060" y="1145475"/>
            <a:ext cx="7461979" cy="558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40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A_B Bares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 71.64%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59D2571-0406-47A4-90E9-A767D273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836" y="882869"/>
            <a:ext cx="7586564" cy="58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9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A_B Cocinas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8A69497C-9F01-4DA1-B9C2-B29D25BF827B}"/>
              </a:ext>
            </a:extLst>
          </p:cNvPr>
          <p:cNvSpPr/>
          <p:nvPr/>
        </p:nvSpPr>
        <p:spPr>
          <a:xfrm>
            <a:off x="899557" y="1359344"/>
            <a:ext cx="2491129" cy="243267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64.45%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5E940C0-7B60-4C43-ADA1-0F203F31F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79"/>
          <a:stretch/>
        </p:blipFill>
        <p:spPr>
          <a:xfrm>
            <a:off x="4017917" y="875991"/>
            <a:ext cx="7732068" cy="58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48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19351" y="128026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A_B SERVICIO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72.17%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0A362B0-5AA8-4E30-A7D0-FEAEEE1D7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457" y="885689"/>
            <a:ext cx="7542572" cy="58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77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a_b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stewards</a:t>
            </a:r>
            <a:endParaRPr lang="es-MX" sz="2400" b="1" cap="all">
              <a:solidFill>
                <a:srgbClr val="002060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77.50%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8D24CC3-358D-45A4-AC19-0D00CE8F6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4779" y="965550"/>
            <a:ext cx="7705206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6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FBFB6-8BC7-1728-A01F-59C7BD09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15906D7F-8CE4-46E9-AAAE-1950AF4D2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253511"/>
              </p:ext>
            </p:extLst>
          </p:nvPr>
        </p:nvGraphicFramePr>
        <p:xfrm>
          <a:off x="8427489" y="3751472"/>
          <a:ext cx="4449682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Gráfico 32">
            <a:extLst>
              <a:ext uri="{FF2B5EF4-FFF2-40B4-BE49-F238E27FC236}">
                <a16:creationId xmlns:a16="http://schemas.microsoft.com/office/drawing/2014/main" id="{31D7D30D-F88E-4D4A-BA79-BCDA0F5DCE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182435"/>
              </p:ext>
            </p:extLst>
          </p:nvPr>
        </p:nvGraphicFramePr>
        <p:xfrm>
          <a:off x="2452904" y="3717173"/>
          <a:ext cx="4452972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791597BF-E464-4BC0-B44F-8E3EB3C01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598948"/>
              </p:ext>
            </p:extLst>
          </p:nvPr>
        </p:nvGraphicFramePr>
        <p:xfrm>
          <a:off x="5574100" y="3735298"/>
          <a:ext cx="4414751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841B8EE5-3569-46F9-8370-912E18C56B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713227"/>
              </p:ext>
            </p:extLst>
          </p:nvPr>
        </p:nvGraphicFramePr>
        <p:xfrm>
          <a:off x="8443071" y="709039"/>
          <a:ext cx="4414751" cy="2886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Gráfico 30">
            <a:extLst>
              <a:ext uri="{FF2B5EF4-FFF2-40B4-BE49-F238E27FC236}">
                <a16:creationId xmlns:a16="http://schemas.microsoft.com/office/drawing/2014/main" id="{E211A668-6BC7-49CA-9DAF-2655C83CAC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712626"/>
              </p:ext>
            </p:extLst>
          </p:nvPr>
        </p:nvGraphicFramePr>
        <p:xfrm>
          <a:off x="5384528" y="706748"/>
          <a:ext cx="4448605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0" name="Gráfico 29">
            <a:extLst>
              <a:ext uri="{FF2B5EF4-FFF2-40B4-BE49-F238E27FC236}">
                <a16:creationId xmlns:a16="http://schemas.microsoft.com/office/drawing/2014/main" id="{972A9BAC-3223-45D0-9CE6-FF78003999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188891"/>
              </p:ext>
            </p:extLst>
          </p:nvPr>
        </p:nvGraphicFramePr>
        <p:xfrm>
          <a:off x="2377924" y="724873"/>
          <a:ext cx="4443034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Gráfico 28">
            <a:extLst>
              <a:ext uri="{FF2B5EF4-FFF2-40B4-BE49-F238E27FC236}">
                <a16:creationId xmlns:a16="http://schemas.microsoft.com/office/drawing/2014/main" id="{C9855AAA-9235-4671-B6D7-6345D020C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609239"/>
              </p:ext>
            </p:extLst>
          </p:nvPr>
        </p:nvGraphicFramePr>
        <p:xfrm>
          <a:off x="-609412" y="758990"/>
          <a:ext cx="4399312" cy="2886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00633000-D238-1F64-DED1-9225AD392B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Datos demográficos – tipo puesto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4D4836-FFD8-E182-528D-EB7CA7D20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8517ED7-4A63-AD18-ABAD-52A67C9755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84B02D2-7642-C1CA-ED49-B707F11A9096}"/>
              </a:ext>
            </a:extLst>
          </p:cNvPr>
          <p:cNvGraphicFramePr>
            <a:graphicFrameLocks/>
          </p:cNvGraphicFramePr>
          <p:nvPr/>
        </p:nvGraphicFramePr>
        <p:xfrm>
          <a:off x="8454311" y="774211"/>
          <a:ext cx="4425987" cy="278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E254C53D-EFE0-C0D3-EA42-D82D92456F0F}"/>
              </a:ext>
            </a:extLst>
          </p:cNvPr>
          <p:cNvGraphicFramePr>
            <a:graphicFrameLocks/>
          </p:cNvGraphicFramePr>
          <p:nvPr/>
        </p:nvGraphicFramePr>
        <p:xfrm>
          <a:off x="2358867" y="826039"/>
          <a:ext cx="4446449" cy="278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B1E90A10-F2CF-D3B0-6092-C73D5A1C7C62}"/>
              </a:ext>
            </a:extLst>
          </p:cNvPr>
          <p:cNvGraphicFramePr>
            <a:graphicFrameLocks/>
          </p:cNvGraphicFramePr>
          <p:nvPr/>
        </p:nvGraphicFramePr>
        <p:xfrm>
          <a:off x="-658310" y="816404"/>
          <a:ext cx="4453447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6650199B-FD5B-405A-A129-1B8B754D1DE2}"/>
              </a:ext>
            </a:extLst>
          </p:cNvPr>
          <p:cNvGraphicFramePr>
            <a:graphicFrameLocks/>
          </p:cNvGraphicFramePr>
          <p:nvPr/>
        </p:nvGraphicFramePr>
        <p:xfrm>
          <a:off x="5555130" y="3789717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19F059D1-E698-2E5F-E2E4-5A127ED3577E}"/>
              </a:ext>
            </a:extLst>
          </p:cNvPr>
          <p:cNvGraphicFramePr>
            <a:graphicFrameLocks/>
          </p:cNvGraphicFramePr>
          <p:nvPr/>
        </p:nvGraphicFramePr>
        <p:xfrm>
          <a:off x="-658310" y="801809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4DF57F6D-27DE-D8F6-9340-2C820ACB587E}"/>
              </a:ext>
            </a:extLst>
          </p:cNvPr>
          <p:cNvSpPr txBox="1"/>
          <p:nvPr/>
        </p:nvSpPr>
        <p:spPr>
          <a:xfrm>
            <a:off x="4056109" y="3463260"/>
            <a:ext cx="104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Palacio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8AB83C3-056C-6ABB-6FD1-39FCC865BBCA}"/>
              </a:ext>
            </a:extLst>
          </p:cNvPr>
          <p:cNvSpPr txBox="1"/>
          <p:nvPr/>
        </p:nvSpPr>
        <p:spPr>
          <a:xfrm>
            <a:off x="7070906" y="346326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Princess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DC92BA2-5E7F-869B-EE73-ACCEF1711B62}"/>
              </a:ext>
            </a:extLst>
          </p:cNvPr>
          <p:cNvSpPr txBox="1"/>
          <p:nvPr/>
        </p:nvSpPr>
        <p:spPr>
          <a:xfrm>
            <a:off x="10215289" y="3463260"/>
            <a:ext cx="89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Pierre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EF3584F-BA88-5C1E-C018-F8320E912E03}"/>
              </a:ext>
            </a:extLst>
          </p:cNvPr>
          <p:cNvSpPr txBox="1"/>
          <p:nvPr/>
        </p:nvSpPr>
        <p:spPr>
          <a:xfrm>
            <a:off x="3236250" y="6442945"/>
            <a:ext cx="290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Servicios Corporativos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43DABD8-9FD9-436B-E702-AFBFC097E94D}"/>
              </a:ext>
            </a:extLst>
          </p:cNvPr>
          <p:cNvSpPr txBox="1"/>
          <p:nvPr/>
        </p:nvSpPr>
        <p:spPr>
          <a:xfrm>
            <a:off x="6854325" y="6442945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Arena - </a:t>
            </a:r>
            <a:r>
              <a:rPr lang="es-ES" b="1" err="1">
                <a:solidFill>
                  <a:srgbClr val="092034"/>
                </a:solidFill>
                <a:latin typeface="Gotham Book" panose="02000604040000020004" pitchFamily="50" charset="0"/>
              </a:rPr>
              <a:t>Forum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8BEB4D-081E-6A41-6C41-61186B5397B4}"/>
              </a:ext>
            </a:extLst>
          </p:cNvPr>
          <p:cNvSpPr txBox="1"/>
          <p:nvPr/>
        </p:nvSpPr>
        <p:spPr>
          <a:xfrm>
            <a:off x="537617" y="34632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Mundo Imperial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365E0F8-6D22-A140-D2FF-EE7915B40761}"/>
              </a:ext>
            </a:extLst>
          </p:cNvPr>
          <p:cNvSpPr txBox="1"/>
          <p:nvPr/>
        </p:nvSpPr>
        <p:spPr>
          <a:xfrm>
            <a:off x="9495180" y="6473146"/>
            <a:ext cx="231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Dirección General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B37E89B-F327-E556-B16C-F78298DEFCE7}"/>
              </a:ext>
            </a:extLst>
          </p:cNvPr>
          <p:cNvGrpSpPr/>
          <p:nvPr/>
        </p:nvGrpSpPr>
        <p:grpSpPr>
          <a:xfrm>
            <a:off x="330720" y="4618527"/>
            <a:ext cx="2905530" cy="1237205"/>
            <a:chOff x="330720" y="4618527"/>
            <a:chExt cx="2905530" cy="123720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6EFAD55-58E2-46A1-7B6B-C5CEAC4A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b="66864"/>
            <a:stretch/>
          </p:blipFill>
          <p:spPr>
            <a:xfrm>
              <a:off x="330720" y="4618527"/>
              <a:ext cx="2905530" cy="369333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642C90B-1775-FF84-082F-C4E5E022B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38145" b="28718"/>
            <a:stretch/>
          </p:blipFill>
          <p:spPr>
            <a:xfrm>
              <a:off x="330720" y="5486400"/>
              <a:ext cx="2905530" cy="369332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589E974-C571-566D-7A78-259DADC6E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63789"/>
            <a:stretch/>
          </p:blipFill>
          <p:spPr>
            <a:xfrm>
              <a:off x="330720" y="5034161"/>
              <a:ext cx="2905530" cy="40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573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Ama de llaves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696357" y="1166396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66.92%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60C7504-F380-4F50-88F6-74777D42E0DC}"/>
              </a:ext>
            </a:extLst>
          </p:cNvPr>
          <p:cNvGrpSpPr/>
          <p:nvPr/>
        </p:nvGrpSpPr>
        <p:grpSpPr>
          <a:xfrm>
            <a:off x="3961289" y="1016000"/>
            <a:ext cx="7788695" cy="5548047"/>
            <a:chOff x="432772" y="0"/>
            <a:chExt cx="11326454" cy="1002057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82E0D62-188A-4687-9D68-C4F94280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774" y="0"/>
              <a:ext cx="11326452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F6C7C78-6ECF-487B-9069-BB283449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772" y="6858001"/>
              <a:ext cx="11326453" cy="3162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678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ÁREAS PÚBLICAS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78.53%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E947227-B6C3-4177-B55F-0C2F3826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496" y="949944"/>
            <a:ext cx="7585584" cy="58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5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CAFETERÍA EMPLEADOS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69.79%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74AC0AA-8B7D-470D-B65B-DA977AEADA45}"/>
              </a:ext>
            </a:extLst>
          </p:cNvPr>
          <p:cNvGrpSpPr/>
          <p:nvPr/>
        </p:nvGrpSpPr>
        <p:grpSpPr>
          <a:xfrm>
            <a:off x="4160902" y="816404"/>
            <a:ext cx="7675498" cy="5951869"/>
            <a:chOff x="435177" y="0"/>
            <a:chExt cx="11321646" cy="1004343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421BFF8-B4B6-420E-9418-54DA64A4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77" y="0"/>
              <a:ext cx="11321646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3BD05E7-EC98-4FFB-B244-EE38C4D80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16" y="6858000"/>
              <a:ext cx="11314807" cy="3185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497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Club imperial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66.67%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015F394-98A9-4E44-A4BB-DB343A8BF037}"/>
              </a:ext>
            </a:extLst>
          </p:cNvPr>
          <p:cNvGrpSpPr/>
          <p:nvPr/>
        </p:nvGrpSpPr>
        <p:grpSpPr>
          <a:xfrm>
            <a:off x="4196081" y="882869"/>
            <a:ext cx="7673464" cy="5787518"/>
            <a:chOff x="383661" y="0"/>
            <a:chExt cx="11424677" cy="104076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E95EDBE-8B32-418E-87AE-E6805F453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661" y="0"/>
              <a:ext cx="11424677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B7FCE57-C40F-49A4-B32E-E8410521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661" y="6818244"/>
              <a:ext cx="11424677" cy="358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417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COMPRAS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84.82%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E35B77A-3406-4522-B4AC-DFE7A0769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851842"/>
            <a:ext cx="7528560" cy="58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02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CONSTRUCCIÓN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57.81%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BDC5445-2A05-48FF-9A68-D7BD4D57C004}"/>
              </a:ext>
            </a:extLst>
          </p:cNvPr>
          <p:cNvGrpSpPr/>
          <p:nvPr/>
        </p:nvGrpSpPr>
        <p:grpSpPr>
          <a:xfrm>
            <a:off x="4043679" y="882869"/>
            <a:ext cx="7706305" cy="5847105"/>
            <a:chOff x="-2770684" y="-3352667"/>
            <a:chExt cx="11424677" cy="1031420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3BBBF5A-691D-415C-A9CF-AFF2E58B0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70684" y="-3352667"/>
              <a:ext cx="11424677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3E4C552-D6E2-4982-A48C-DE9445B8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770684" y="3517086"/>
              <a:ext cx="11424677" cy="344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3322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CONTABILIDAD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77.40%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1CA741D-EF89-4CFE-8960-2DD9E6704373}"/>
              </a:ext>
            </a:extLst>
          </p:cNvPr>
          <p:cNvGrpSpPr/>
          <p:nvPr/>
        </p:nvGrpSpPr>
        <p:grpSpPr>
          <a:xfrm>
            <a:off x="4318000" y="882869"/>
            <a:ext cx="7548879" cy="5814394"/>
            <a:chOff x="371620" y="1607958"/>
            <a:chExt cx="11448760" cy="10073918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E67FC1EF-4866-41B5-893F-3E04A6099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620" y="1607958"/>
              <a:ext cx="11448760" cy="6858000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9E53BBE-9A6A-4CEB-8F4E-CABD64784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20" y="8465958"/>
              <a:ext cx="11448760" cy="3215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52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Comité de OPERACIONES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76.92%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547AF6D-96DC-456C-A964-D89EEAF65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477" y="1020419"/>
            <a:ext cx="7712108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37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GOLF, SERVICIOS Y MANTENIMIENTO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75.71%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F1AAA98-878A-4A55-A2E2-E4DFF41DCDE9}"/>
              </a:ext>
            </a:extLst>
          </p:cNvPr>
          <p:cNvGrpSpPr/>
          <p:nvPr/>
        </p:nvGrpSpPr>
        <p:grpSpPr>
          <a:xfrm>
            <a:off x="4267201" y="955040"/>
            <a:ext cx="7711440" cy="5683886"/>
            <a:chOff x="83017" y="0"/>
            <a:chExt cx="12014777" cy="1083895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C8E1E8E-27ED-4204-9A42-C440FE6E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05" y="0"/>
              <a:ext cx="12003589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2B9381D-0AEC-437E-A6D7-AEF95502C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17" y="6752254"/>
              <a:ext cx="12014777" cy="4086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244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kids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club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77.08%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0F83482-89CD-4165-A810-1DAA1D776977}"/>
              </a:ext>
            </a:extLst>
          </p:cNvPr>
          <p:cNvGrpSpPr/>
          <p:nvPr/>
        </p:nvGrpSpPr>
        <p:grpSpPr>
          <a:xfrm>
            <a:off x="4297680" y="882869"/>
            <a:ext cx="7579359" cy="5796593"/>
            <a:chOff x="361015" y="0"/>
            <a:chExt cx="11469967" cy="1045815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FF3F1FF-8EB6-4B51-8EC9-0BB6FC7D2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017" y="0"/>
              <a:ext cx="11469965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61ACA2A-1A2E-416A-8937-F54D84456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015" y="6873771"/>
              <a:ext cx="11469965" cy="3584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70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C40FA-ECC5-A2B2-EA77-4B44F3AF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EBFA19-24A3-A425-01E1-061526CE184C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1BA850-826D-973A-1EA0-17B73F9A5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D8D034-A782-4E97-077E-4F29CFC98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C87ABD5-B95E-B974-E2C4-C3F6479852C7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Gotham Book"/>
              </a:rPr>
              <a:t>74.08%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471C9FCC-C0E2-7FC4-70BD-C1DDB1DB19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2954274"/>
              </p:ext>
            </p:extLst>
          </p:nvPr>
        </p:nvGraphicFramePr>
        <p:xfrm>
          <a:off x="3099344" y="1204609"/>
          <a:ext cx="8913980" cy="5516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8117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LAVANDERÍA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77.25%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10A93D5-238F-4539-8C43-7E1E88A9D8CD}"/>
              </a:ext>
            </a:extLst>
          </p:cNvPr>
          <p:cNvGrpSpPr/>
          <p:nvPr/>
        </p:nvGrpSpPr>
        <p:grpSpPr>
          <a:xfrm>
            <a:off x="4216400" y="882869"/>
            <a:ext cx="7792719" cy="5635635"/>
            <a:chOff x="375677" y="0"/>
            <a:chExt cx="11440645" cy="1045471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7591235-B681-4E43-9D12-BD8DFB30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677" y="0"/>
              <a:ext cx="11440645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74AE55A-C82C-49E2-BFC0-84EA114D1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432"/>
            <a:stretch/>
          </p:blipFill>
          <p:spPr>
            <a:xfrm>
              <a:off x="375677" y="6858000"/>
              <a:ext cx="11440645" cy="3596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906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MANTENIMIENTO Y JARDINERÍA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61.41%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4A478E7-989C-4C94-8873-B8A2EBE22216}"/>
              </a:ext>
            </a:extLst>
          </p:cNvPr>
          <p:cNvGrpSpPr/>
          <p:nvPr/>
        </p:nvGrpSpPr>
        <p:grpSpPr>
          <a:xfrm>
            <a:off x="4165600" y="823282"/>
            <a:ext cx="7584385" cy="5721111"/>
            <a:chOff x="398277" y="3428999"/>
            <a:chExt cx="5925910" cy="535184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10DF45B-C081-4478-B0C0-97EB7305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77" y="3428999"/>
              <a:ext cx="5925909" cy="3566327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6A12823-E64F-4F77-BC1B-C5E4EF5C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277" y="6995326"/>
              <a:ext cx="5925910" cy="1785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974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	POOL BEACH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71.69%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EFE947C-1979-4B93-AB22-96432FF12833}"/>
              </a:ext>
            </a:extLst>
          </p:cNvPr>
          <p:cNvGrpSpPr/>
          <p:nvPr/>
        </p:nvGrpSpPr>
        <p:grpSpPr>
          <a:xfrm>
            <a:off x="4307840" y="975360"/>
            <a:ext cx="7559040" cy="5570328"/>
            <a:chOff x="422058" y="0"/>
            <a:chExt cx="11347884" cy="1041046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EB6B9E5-999E-4B09-9BBF-8E7DCC1C2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58" y="0"/>
              <a:ext cx="11347884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672BF74-F35A-4AEC-B96F-185693E58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058" y="6858000"/>
              <a:ext cx="11347884" cy="3552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030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RECEPCIÓN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70.67%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8807545-6333-409E-8C5D-B4980FFA5A96}"/>
              </a:ext>
            </a:extLst>
          </p:cNvPr>
          <p:cNvGrpSpPr/>
          <p:nvPr/>
        </p:nvGrpSpPr>
        <p:grpSpPr>
          <a:xfrm>
            <a:off x="4277360" y="882869"/>
            <a:ext cx="7559040" cy="5708949"/>
            <a:chOff x="442012" y="0"/>
            <a:chExt cx="11307970" cy="1038958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63A864F-E5BD-44B3-A467-F10A2017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190" y="0"/>
              <a:ext cx="11287619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FE0455B-7AB2-40A7-936A-A1C43A2BE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220"/>
            <a:stretch/>
          </p:blipFill>
          <p:spPr>
            <a:xfrm>
              <a:off x="442012" y="6858003"/>
              <a:ext cx="11307970" cy="3531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104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SEGURIDAD, MONITOREO Y SALVAVIDAS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72.88%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380D9F4-25C3-4AA0-8F5F-92CDFD5AF88E}"/>
              </a:ext>
            </a:extLst>
          </p:cNvPr>
          <p:cNvGrpSpPr/>
          <p:nvPr/>
        </p:nvGrpSpPr>
        <p:grpSpPr>
          <a:xfrm>
            <a:off x="4165600" y="914400"/>
            <a:ext cx="7701280" cy="5651616"/>
            <a:chOff x="388994" y="3055716"/>
            <a:chExt cx="6328276" cy="569600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6B6F3D8-BD52-47A0-8B60-77EA0B276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994" y="3055716"/>
              <a:ext cx="6328276" cy="3802284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0095BF7-C994-4AC2-AE61-F49B22C8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994" y="6864878"/>
              <a:ext cx="6328276" cy="1886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772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SERVICIO IMPERIAL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74.22%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2DC192D-9E27-47B5-A4B1-84C530A7B071}"/>
              </a:ext>
            </a:extLst>
          </p:cNvPr>
          <p:cNvGrpSpPr/>
          <p:nvPr/>
        </p:nvGrpSpPr>
        <p:grpSpPr>
          <a:xfrm>
            <a:off x="4145280" y="875992"/>
            <a:ext cx="7843520" cy="5844682"/>
            <a:chOff x="435333" y="-2025482"/>
            <a:chExt cx="11279441" cy="1032959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51B796E-0BBA-41FC-BBBF-BACAE8911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61"/>
            <a:stretch/>
          </p:blipFill>
          <p:spPr>
            <a:xfrm>
              <a:off x="435333" y="-2025482"/>
              <a:ext cx="11250913" cy="684006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D820724-7ACB-4E87-9DC5-C89967DA3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333" y="4814586"/>
              <a:ext cx="11279441" cy="3489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424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SERVICIO UNIFORMADO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77.41%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3ABA3C9-A97A-4405-A91A-C5D9C4F188DE}"/>
              </a:ext>
            </a:extLst>
          </p:cNvPr>
          <p:cNvGrpSpPr/>
          <p:nvPr/>
        </p:nvGrpSpPr>
        <p:grpSpPr>
          <a:xfrm>
            <a:off x="4175760" y="882869"/>
            <a:ext cx="7670800" cy="5847105"/>
            <a:chOff x="375677" y="0"/>
            <a:chExt cx="11440645" cy="103962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1765368-0C05-4903-A69C-F06464778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677" y="0"/>
              <a:ext cx="11440645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D67CC84-2941-42D7-A921-0E767AEAB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677" y="6858000"/>
              <a:ext cx="11440645" cy="3538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924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SPA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85.71%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31075AE-04B8-43AA-A75D-B39E5E4215B5}"/>
              </a:ext>
            </a:extLst>
          </p:cNvPr>
          <p:cNvGrpSpPr/>
          <p:nvPr/>
        </p:nvGrpSpPr>
        <p:grpSpPr>
          <a:xfrm>
            <a:off x="4145280" y="882869"/>
            <a:ext cx="7833360" cy="5553066"/>
            <a:chOff x="392990" y="3596640"/>
            <a:chExt cx="5424196" cy="49433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6E73F85-95ED-4759-AC36-3B627CB08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990" y="3596640"/>
              <a:ext cx="5424196" cy="326136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3BA3E02-C93E-4257-AE31-30F13C60B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990" y="6858000"/>
              <a:ext cx="5424196" cy="168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426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74.31%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FFC2DCD-2533-4D06-BF96-62538BB257E5}"/>
              </a:ext>
            </a:extLst>
          </p:cNvPr>
          <p:cNvGrpSpPr/>
          <p:nvPr/>
        </p:nvGrpSpPr>
        <p:grpSpPr>
          <a:xfrm>
            <a:off x="4206240" y="816404"/>
            <a:ext cx="7675825" cy="5904270"/>
            <a:chOff x="444500" y="0"/>
            <a:chExt cx="11302999" cy="1012366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B465D23-D6FF-4230-A68D-4212AC23C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00" y="0"/>
              <a:ext cx="11302999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4620616-E63F-4BB2-9339-62986C80B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500" y="6858000"/>
              <a:ext cx="11302999" cy="3265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8290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TECNOLOGÍA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78.57%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62707C4-F416-4500-B288-AE32F7F0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94" y="843213"/>
            <a:ext cx="7776165" cy="58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0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0A7A7-C89F-B0A4-7178-7D341505D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2F23AC-8A03-DD20-CE6B-9F6A24C4614B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% DE PARTICIPACIÓN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E05FF-D28C-CE0B-3A6E-BC1305EB5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E6AEF73-0361-567A-A446-3D17FED77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C766C45-2A82-BF49-797F-1BE8A9B892A5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71.37%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9C90D84-9690-0581-70DC-781DF2EFA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729824"/>
              </p:ext>
            </p:extLst>
          </p:nvPr>
        </p:nvGraphicFramePr>
        <p:xfrm>
          <a:off x="2855495" y="1002632"/>
          <a:ext cx="9238593" cy="5621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7E43CD0B-4C6F-AF6D-878F-5943AC118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40" y="5082013"/>
            <a:ext cx="1597995" cy="377548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6C65D77-8435-D422-9447-9FA31C00C876}"/>
              </a:ext>
            </a:extLst>
          </p:cNvPr>
          <p:cNvSpPr/>
          <p:nvPr/>
        </p:nvSpPr>
        <p:spPr>
          <a:xfrm>
            <a:off x="2961641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>
                <a:latin typeface="Gotham Book"/>
              </a:rPr>
              <a:t>97.01%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4B34B2F-C7E4-E9F6-8601-08C5FB94CD36}"/>
              </a:ext>
            </a:extLst>
          </p:cNvPr>
          <p:cNvSpPr/>
          <p:nvPr/>
        </p:nvSpPr>
        <p:spPr>
          <a:xfrm>
            <a:off x="4562571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Gotham Book"/>
              </a:rPr>
              <a:t>9</a:t>
            </a:r>
            <a:r>
              <a:rPr lang="es-MX" sz="1800">
                <a:latin typeface="Gotham Book"/>
              </a:rPr>
              <a:t>2.54%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4720398-1065-43AD-FB6E-39743A172C54}"/>
              </a:ext>
            </a:extLst>
          </p:cNvPr>
          <p:cNvSpPr/>
          <p:nvPr/>
        </p:nvSpPr>
        <p:spPr>
          <a:xfrm>
            <a:off x="6119730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>
                <a:latin typeface="Gotham Book"/>
              </a:rPr>
              <a:t>90.08%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6E7494-B96F-3DB5-AD0D-95830374F046}"/>
              </a:ext>
            </a:extLst>
          </p:cNvPr>
          <p:cNvSpPr/>
          <p:nvPr/>
        </p:nvSpPr>
        <p:spPr>
          <a:xfrm>
            <a:off x="7676889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Gotham Book"/>
              </a:rPr>
              <a:t>82.2</a:t>
            </a:r>
            <a:r>
              <a:rPr lang="es-MX" sz="1800" dirty="0">
                <a:latin typeface="Gotham Book"/>
              </a:rPr>
              <a:t>2%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1FBBFC0-0273-7D44-A432-6F667D6C3248}"/>
              </a:ext>
            </a:extLst>
          </p:cNvPr>
          <p:cNvSpPr/>
          <p:nvPr/>
        </p:nvSpPr>
        <p:spPr>
          <a:xfrm>
            <a:off x="9277819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>
                <a:latin typeface="Gotham Book"/>
              </a:rPr>
              <a:t>68.75%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DA2FD7C-7CC7-D9AD-A824-E3682E758EC6}"/>
              </a:ext>
            </a:extLst>
          </p:cNvPr>
          <p:cNvSpPr/>
          <p:nvPr/>
        </p:nvSpPr>
        <p:spPr>
          <a:xfrm>
            <a:off x="10834978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Gotham Book"/>
              </a:rPr>
              <a:t>55</a:t>
            </a:r>
            <a:r>
              <a:rPr lang="es-MX" sz="1800" dirty="0">
                <a:latin typeface="Gotham Book"/>
              </a:rPr>
              <a:t>.00%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C9A6E79-069B-14DD-7545-C46C8FA6D97C}"/>
              </a:ext>
            </a:extLst>
          </p:cNvPr>
          <p:cNvCxnSpPr/>
          <p:nvPr/>
        </p:nvCxnSpPr>
        <p:spPr>
          <a:xfrm>
            <a:off x="3591196" y="5491645"/>
            <a:ext cx="0" cy="375748"/>
          </a:xfrm>
          <a:prstGeom prst="straightConnector1">
            <a:avLst/>
          </a:prstGeom>
          <a:ln>
            <a:solidFill>
              <a:srgbClr val="BC8A5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1A51605-D674-5881-BB84-703DF803D44D}"/>
              </a:ext>
            </a:extLst>
          </p:cNvPr>
          <p:cNvCxnSpPr/>
          <p:nvPr/>
        </p:nvCxnSpPr>
        <p:spPr>
          <a:xfrm>
            <a:off x="8306444" y="5679519"/>
            <a:ext cx="0" cy="187874"/>
          </a:xfrm>
          <a:prstGeom prst="straightConnector1">
            <a:avLst/>
          </a:prstGeom>
          <a:ln>
            <a:solidFill>
              <a:srgbClr val="BC8A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7080BAC-650A-0597-5432-57628F37C41D}"/>
              </a:ext>
            </a:extLst>
          </p:cNvPr>
          <p:cNvCxnSpPr/>
          <p:nvPr/>
        </p:nvCxnSpPr>
        <p:spPr>
          <a:xfrm>
            <a:off x="9907374" y="5679519"/>
            <a:ext cx="0" cy="187874"/>
          </a:xfrm>
          <a:prstGeom prst="straightConnector1">
            <a:avLst/>
          </a:prstGeom>
          <a:ln>
            <a:solidFill>
              <a:srgbClr val="BC8A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38A0F3F-8AF6-2D11-8A95-ADFEBB550BA4}"/>
              </a:ext>
            </a:extLst>
          </p:cNvPr>
          <p:cNvCxnSpPr>
            <a:cxnSpLocks/>
          </p:cNvCxnSpPr>
          <p:nvPr/>
        </p:nvCxnSpPr>
        <p:spPr>
          <a:xfrm>
            <a:off x="11416407" y="5459561"/>
            <a:ext cx="0" cy="375748"/>
          </a:xfrm>
          <a:prstGeom prst="straightConnector1">
            <a:avLst/>
          </a:prstGeom>
          <a:ln>
            <a:solidFill>
              <a:srgbClr val="BC8A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0462CBB2-2109-6A0A-8BE0-AC690AD5F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11" y="4672381"/>
            <a:ext cx="2543530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650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Tiendas y tiendas golf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67.50%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A55DD71-0A03-4DFF-848A-B917636AF3F9}"/>
              </a:ext>
            </a:extLst>
          </p:cNvPr>
          <p:cNvGrpSpPr/>
          <p:nvPr/>
        </p:nvGrpSpPr>
        <p:grpSpPr>
          <a:xfrm>
            <a:off x="4166338" y="882869"/>
            <a:ext cx="7720861" cy="5847105"/>
            <a:chOff x="383652" y="0"/>
            <a:chExt cx="11424696" cy="1032568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5006F7-A031-4192-BB16-241BBC97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652" y="0"/>
              <a:ext cx="11424696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082F0C9-B21E-4008-9A6C-A5257274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652" y="6858000"/>
              <a:ext cx="11424696" cy="3467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3473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DE81-5027-B6FA-B30B-DBD58741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7956BE-B42A-6F23-F026-6A0E89F7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4" t="1403" r="555" b="55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0CD485E0-B0C6-7AE3-4A7B-4F74C1B903CF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0995414-11C6-8197-FF9A-7B2BC37FEC92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Pierre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F8873D6-AB68-6EE0-3EBA-348825FAC10E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A71C08BC-740C-4914-7EEB-C37CB006C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A245543B-5CF8-0326-BC3C-EFE517FB1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82960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2E7B536-3640-A379-35E3-F8D4B11BDEDF}"/>
              </a:ext>
            </a:extLst>
          </p:cNvPr>
          <p:cNvSpPr/>
          <p:nvPr/>
        </p:nvSpPr>
        <p:spPr>
          <a:xfrm>
            <a:off x="3263462" y="1204609"/>
            <a:ext cx="8486523" cy="533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70.69%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8A53B5-8D7E-A000-C767-0A79595C5F19}"/>
              </a:ext>
            </a:extLst>
          </p:cNvPr>
          <p:cNvSpPr/>
          <p:nvPr/>
        </p:nvSpPr>
        <p:spPr>
          <a:xfrm>
            <a:off x="3033486" y="882869"/>
            <a:ext cx="8716499" cy="26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8" name="Chart 5">
            <a:extLst>
              <a:ext uri="{FF2B5EF4-FFF2-40B4-BE49-F238E27FC236}">
                <a16:creationId xmlns:a16="http://schemas.microsoft.com/office/drawing/2014/main" id="{AC54B777-706F-4E56-B51E-437C0068D9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318595"/>
              </p:ext>
            </p:extLst>
          </p:nvPr>
        </p:nvGraphicFramePr>
        <p:xfrm>
          <a:off x="2909444" y="1226181"/>
          <a:ext cx="8959365" cy="5392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5931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ACE1-45DA-3099-EB36-42DEC3EF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65D1F308-5DF7-ACBE-8D54-648EDBD55D16}"/>
              </a:ext>
            </a:extLst>
          </p:cNvPr>
          <p:cNvGrpSpPr/>
          <p:nvPr/>
        </p:nvGrpSpPr>
        <p:grpSpPr>
          <a:xfrm>
            <a:off x="3281606" y="1042809"/>
            <a:ext cx="8909114" cy="5582617"/>
            <a:chOff x="3339662" y="1042809"/>
            <a:chExt cx="8315906" cy="5210902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1D185505-21C7-3A88-8232-FB6A4F62A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81"/>
            <a:stretch/>
          </p:blipFill>
          <p:spPr>
            <a:xfrm>
              <a:off x="3339662" y="1055503"/>
              <a:ext cx="4344006" cy="519820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8F1E505-F21D-A6DB-7B16-F5C5B69A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3562" y="1042809"/>
              <a:ext cx="3982006" cy="521090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2EED8A6-EEA7-89DC-C309-0AC20585F8A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CONTABILIDAD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8B0FC4-8F5F-9084-DDB6-7230DB655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643544-3A78-BB0A-73B6-ECD24F499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7F970F8-0DD7-9771-8E37-C22A9C405F9A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95.31%</a:t>
            </a:r>
          </a:p>
        </p:txBody>
      </p:sp>
    </p:spTree>
    <p:extLst>
      <p:ext uri="{BB962C8B-B14F-4D97-AF65-F5344CB8AC3E}">
        <p14:creationId xmlns:p14="http://schemas.microsoft.com/office/powerpoint/2010/main" val="476324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49DF06B1-BC26-2A3D-5C5E-E2655E25B367}"/>
              </a:ext>
            </a:extLst>
          </p:cNvPr>
          <p:cNvGrpSpPr/>
          <p:nvPr/>
        </p:nvGrpSpPr>
        <p:grpSpPr>
          <a:xfrm>
            <a:off x="3325148" y="1055503"/>
            <a:ext cx="8859473" cy="5583515"/>
            <a:chOff x="3339662" y="1055503"/>
            <a:chExt cx="8268253" cy="521090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EE66A74-B5FF-51D0-7EC7-69313518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" b="1441"/>
            <a:stretch/>
          </p:blipFill>
          <p:spPr>
            <a:xfrm>
              <a:off x="3339662" y="1055503"/>
              <a:ext cx="4344006" cy="5210902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8AF3D0A-C00E-9297-6DE3-326D808BD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17"/>
            <a:stretch/>
          </p:blipFill>
          <p:spPr>
            <a:xfrm>
              <a:off x="7673001" y="1055508"/>
              <a:ext cx="3934914" cy="521090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GERENCIA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816E0B9-2B16-8105-5525-6622BFA06E79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93.02%</a:t>
            </a:r>
          </a:p>
        </p:txBody>
      </p:sp>
    </p:spTree>
    <p:extLst>
      <p:ext uri="{BB962C8B-B14F-4D97-AF65-F5344CB8AC3E}">
        <p14:creationId xmlns:p14="http://schemas.microsoft.com/office/powerpoint/2010/main" val="3176493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7353-AE3C-03FE-8B97-A2EBBD4C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91EC3AB-F4F0-B0FE-07D9-AB1CC3D8A880}"/>
              </a:ext>
            </a:extLst>
          </p:cNvPr>
          <p:cNvGrpSpPr/>
          <p:nvPr/>
        </p:nvGrpSpPr>
        <p:grpSpPr>
          <a:xfrm>
            <a:off x="3325148" y="1050497"/>
            <a:ext cx="8804616" cy="5487419"/>
            <a:chOff x="3339662" y="1050497"/>
            <a:chExt cx="8360943" cy="521090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BE3A590-9569-89DC-9535-25775E855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36"/>
            <a:stretch/>
          </p:blipFill>
          <p:spPr>
            <a:xfrm>
              <a:off x="3339662" y="1055504"/>
              <a:ext cx="4344006" cy="520589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53D70B0-D07A-A1CA-59A2-90E1F5973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0968" y="1050497"/>
              <a:ext cx="4029637" cy="521090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7BCA3F3-976C-22E7-DB79-1E2C073E6A06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A_B ADMINISTRACIÓN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11FF2B-C558-16FC-67FA-DB2796C30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DC290C-6641-E881-3DE8-BBD0F5E90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949C8D9-8348-265F-C113-6460C460977D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92.50%</a:t>
            </a:r>
          </a:p>
        </p:txBody>
      </p:sp>
    </p:spTree>
    <p:extLst>
      <p:ext uri="{BB962C8B-B14F-4D97-AF65-F5344CB8AC3E}">
        <p14:creationId xmlns:p14="http://schemas.microsoft.com/office/powerpoint/2010/main" val="1077698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287EA-61AF-EB8D-978D-8D5DEEF5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A595AD9E-CF50-62DE-4B01-5E29EBFA35AD}"/>
              </a:ext>
            </a:extLst>
          </p:cNvPr>
          <p:cNvGrpSpPr/>
          <p:nvPr/>
        </p:nvGrpSpPr>
        <p:grpSpPr>
          <a:xfrm>
            <a:off x="3339661" y="1055503"/>
            <a:ext cx="8707194" cy="5434561"/>
            <a:chOff x="3339662" y="1055503"/>
            <a:chExt cx="8364117" cy="522043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0363CBA-E88E-9CFE-BDD2-8CAE1C1B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261"/>
            <a:stretch/>
          </p:blipFill>
          <p:spPr>
            <a:xfrm>
              <a:off x="3339662" y="1055504"/>
              <a:ext cx="4344007" cy="522042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60B1F65-F83F-7E9D-27BF-EE004C6F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4020111" cy="5220429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8C15CF7-6E8D-CF9E-E0F8-37F62E7DAEF3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43031C-1E68-C1B8-0D97-80AEEDCE6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5E8071-C6C2-1230-91AC-30EDBE90E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C9458DE-74B1-B229-0892-C2038E2093A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90.63%</a:t>
            </a:r>
          </a:p>
        </p:txBody>
      </p:sp>
    </p:spTree>
    <p:extLst>
      <p:ext uri="{BB962C8B-B14F-4D97-AF65-F5344CB8AC3E}">
        <p14:creationId xmlns:p14="http://schemas.microsoft.com/office/powerpoint/2010/main" val="24032323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1886-2B8A-56A2-83EE-5F75E868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D1435AF-28BC-4007-9F22-946B73DF77EE}"/>
              </a:ext>
            </a:extLst>
          </p:cNvPr>
          <p:cNvGrpSpPr/>
          <p:nvPr/>
        </p:nvGrpSpPr>
        <p:grpSpPr>
          <a:xfrm>
            <a:off x="3339662" y="1055503"/>
            <a:ext cx="8783865" cy="5482413"/>
            <a:chOff x="3339662" y="1055503"/>
            <a:chExt cx="8364117" cy="52204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7905A72-1A84-A465-C0DC-1C9E7D271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" b="1261"/>
            <a:stretch/>
          </p:blipFill>
          <p:spPr>
            <a:xfrm>
              <a:off x="3339662" y="1055504"/>
              <a:ext cx="4344006" cy="522042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5321729-07C1-3D71-1B73-A4123AFF1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4020111" cy="5220429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872E8E6-87AE-F35D-7E78-064DC60D006F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3D0199-28F6-CEA2-BCD0-0535F6899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E88AA7-0C91-1854-F50E-F3DA6B436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8A282FB-D73C-6958-98B3-2E40747E3BC2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90.63%</a:t>
            </a:r>
          </a:p>
        </p:txBody>
      </p:sp>
    </p:spTree>
    <p:extLst>
      <p:ext uri="{BB962C8B-B14F-4D97-AF65-F5344CB8AC3E}">
        <p14:creationId xmlns:p14="http://schemas.microsoft.com/office/powerpoint/2010/main" val="3874576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CCDB0-A3D9-2ADD-9DCA-E09015AA3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8E3CB45-7CC9-5E17-B561-0614437FB9A8}"/>
              </a:ext>
            </a:extLst>
          </p:cNvPr>
          <p:cNvGrpSpPr/>
          <p:nvPr/>
        </p:nvGrpSpPr>
        <p:grpSpPr>
          <a:xfrm>
            <a:off x="3339662" y="1055503"/>
            <a:ext cx="8763390" cy="5482413"/>
            <a:chOff x="3339662" y="1055503"/>
            <a:chExt cx="8314167" cy="5201377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850B105-10F5-31C2-DF2C-01F8B5980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21"/>
            <a:stretch/>
          </p:blipFill>
          <p:spPr>
            <a:xfrm>
              <a:off x="3339662" y="1055504"/>
              <a:ext cx="4344006" cy="520137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3B3C1E1-364C-61D9-3001-143B6609C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1823" y="1055503"/>
              <a:ext cx="3982006" cy="5201376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329E139-40FF-5E1D-B9A2-825214CFDF8A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Seguridad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E0D581-3FB7-B004-6AEB-51CA8C5A6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E444DA-7500-C9A0-176C-D72B0C239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60A473C-4AC0-4C55-98FF-D6006132D1B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87.50%</a:t>
            </a:r>
          </a:p>
        </p:txBody>
      </p:sp>
    </p:spTree>
    <p:extLst>
      <p:ext uri="{BB962C8B-B14F-4D97-AF65-F5344CB8AC3E}">
        <p14:creationId xmlns:p14="http://schemas.microsoft.com/office/powerpoint/2010/main" val="37301068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B0A7-B22C-2684-BF6E-FC5BC1E7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F84EE8-AF7E-9829-0C8E-EB130D32EC54}"/>
              </a:ext>
            </a:extLst>
          </p:cNvPr>
          <p:cNvGrpSpPr/>
          <p:nvPr/>
        </p:nvGrpSpPr>
        <p:grpSpPr>
          <a:xfrm>
            <a:off x="3339661" y="1055503"/>
            <a:ext cx="8783643" cy="5482413"/>
            <a:chOff x="3339662" y="1055503"/>
            <a:chExt cx="8335538" cy="5202723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8A459D9-84BF-8BD0-33EC-A4BCF7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96"/>
            <a:stretch/>
          </p:blipFill>
          <p:spPr>
            <a:xfrm>
              <a:off x="3339662" y="1055503"/>
              <a:ext cx="4344006" cy="5202723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63E4C57-53BB-E98B-BD28-38B52FCE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054"/>
            <a:stretch/>
          </p:blipFill>
          <p:spPr>
            <a:xfrm>
              <a:off x="7683668" y="1145022"/>
              <a:ext cx="3991532" cy="5113204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2A848D0-E35E-5144-7516-D0DC3279BB4D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CAFÉ PIERRE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985C10-B008-99E3-22EE-2246293F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975AE3-A168-8FA4-C1D3-5D103EE4E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46B4848-C848-54EB-86F5-5739D2109E0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87.50%</a:t>
            </a:r>
          </a:p>
        </p:txBody>
      </p:sp>
    </p:spTree>
    <p:extLst>
      <p:ext uri="{BB962C8B-B14F-4D97-AF65-F5344CB8AC3E}">
        <p14:creationId xmlns:p14="http://schemas.microsoft.com/office/powerpoint/2010/main" val="2860634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F50B-79B1-0F81-36DD-1827D717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60DF3F-4FD6-F013-8BBD-32AC927A9B9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ES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Preguntas con menor valoración positiva</a:t>
            </a:r>
            <a:endParaRPr lang="es-MX" sz="2400" b="1" cap="all">
              <a:solidFill>
                <a:srgbClr val="002060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57A17F-104A-4A8F-C61D-FF1152A0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EC454A-BA43-ABAE-BE61-F272D81D7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59FEFE5-C79A-F26A-0B63-BEF55EA1EE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518319"/>
              </p:ext>
            </p:extLst>
          </p:nvPr>
        </p:nvGraphicFramePr>
        <p:xfrm>
          <a:off x="92301" y="1074058"/>
          <a:ext cx="12007398" cy="5653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323739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6067-D609-FC6A-7FA3-32C3CD22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D8708505-3FA4-D530-CCCC-5C7437A63DB0}"/>
              </a:ext>
            </a:extLst>
          </p:cNvPr>
          <p:cNvGrpSpPr/>
          <p:nvPr/>
        </p:nvGrpSpPr>
        <p:grpSpPr>
          <a:xfrm>
            <a:off x="3339662" y="1055503"/>
            <a:ext cx="8778748" cy="5482413"/>
            <a:chOff x="3339662" y="1055503"/>
            <a:chExt cx="8374498" cy="522995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62424BF-6625-C3F4-7C66-D2F8E750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81"/>
            <a:stretch/>
          </p:blipFill>
          <p:spPr>
            <a:xfrm>
              <a:off x="3339662" y="1055503"/>
              <a:ext cx="4344006" cy="522995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E172B48-2F84-77EC-3AA8-F47F19C6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23" y="1055503"/>
              <a:ext cx="4029637" cy="5229955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05AFB02E-396E-B092-7D5E-892968042F91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CAFETERÍA DE EMPLEADOS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6C6866-989D-7288-CDE9-0EC82CF0F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C31D456-5E82-D129-F42D-923FBED3D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1C160B0-131B-EAAB-E95A-6B99CB98ADF5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87.50%</a:t>
            </a:r>
          </a:p>
        </p:txBody>
      </p:sp>
    </p:spTree>
    <p:extLst>
      <p:ext uri="{BB962C8B-B14F-4D97-AF65-F5344CB8AC3E}">
        <p14:creationId xmlns:p14="http://schemas.microsoft.com/office/powerpoint/2010/main" val="4008619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D661-805C-D3FC-6F51-13886835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32917819-EF36-6EFC-4AB1-A4A2870F23F2}"/>
              </a:ext>
            </a:extLst>
          </p:cNvPr>
          <p:cNvGrpSpPr/>
          <p:nvPr/>
        </p:nvGrpSpPr>
        <p:grpSpPr>
          <a:xfrm>
            <a:off x="3339662" y="1055504"/>
            <a:ext cx="8845988" cy="5516385"/>
            <a:chOff x="3339662" y="1055504"/>
            <a:chExt cx="8386676" cy="5229956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2C6A7B7-5B3D-04DC-C047-0BD32DD7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81"/>
            <a:stretch/>
          </p:blipFill>
          <p:spPr>
            <a:xfrm>
              <a:off x="3339662" y="1055504"/>
              <a:ext cx="4344006" cy="522995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F8AB0CF2-D8E2-D2DC-2F18-CB78B8A3E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7648" y="1055505"/>
              <a:ext cx="4048690" cy="5229955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0E887E62-E022-D405-A45E-BBD7C6B5B9A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Pool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beach</a:t>
            </a:r>
            <a:endParaRPr lang="es-MX" sz="2400" b="1" cap="all">
              <a:solidFill>
                <a:srgbClr val="002060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E01859-0A0E-4FF0-39FC-3B44D9D04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2CB965-EED3-DD95-FE47-998AEAA4E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6AC924A-F591-636A-4A1B-A0B5AD9BB09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75.00%</a:t>
            </a:r>
          </a:p>
        </p:txBody>
      </p:sp>
    </p:spTree>
    <p:extLst>
      <p:ext uri="{BB962C8B-B14F-4D97-AF65-F5344CB8AC3E}">
        <p14:creationId xmlns:p14="http://schemas.microsoft.com/office/powerpoint/2010/main" val="894766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48C8E-642C-411B-891A-23DFEAFA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9A5DC954-FFEA-1E11-E0C3-7640B8ECFCD3}"/>
              </a:ext>
            </a:extLst>
          </p:cNvPr>
          <p:cNvGrpSpPr/>
          <p:nvPr/>
        </p:nvGrpSpPr>
        <p:grpSpPr>
          <a:xfrm>
            <a:off x="3339662" y="1047572"/>
            <a:ext cx="8778516" cy="5490344"/>
            <a:chOff x="3339662" y="1047572"/>
            <a:chExt cx="8316485" cy="5201376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44626A5A-8DCF-7570-C45A-9CE242D5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772"/>
            <a:stretch/>
          </p:blipFill>
          <p:spPr>
            <a:xfrm>
              <a:off x="3339662" y="1055503"/>
              <a:ext cx="4344006" cy="519344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AEB15C3-51BB-6F94-2F5B-486582D6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47572"/>
              <a:ext cx="3972479" cy="5201376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75E20518-1697-451A-AEEF-20A2D7DC8FC6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A_B COCINAS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2EE58C-77CA-2C47-FBAD-3E887C5EE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E3CAA33-4CD9-176B-5513-D7C5F3FF1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527521F-2E70-F9E1-7013-9580C1D24456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73.64%</a:t>
            </a:r>
          </a:p>
        </p:txBody>
      </p:sp>
    </p:spTree>
    <p:extLst>
      <p:ext uri="{BB962C8B-B14F-4D97-AF65-F5344CB8AC3E}">
        <p14:creationId xmlns:p14="http://schemas.microsoft.com/office/powerpoint/2010/main" val="3924621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A5902-6727-BCDE-BE59-99EECE4E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E53D8EE-B15F-C56A-6E38-FF2189EB7A48}"/>
              </a:ext>
            </a:extLst>
          </p:cNvPr>
          <p:cNvGrpSpPr/>
          <p:nvPr/>
        </p:nvGrpSpPr>
        <p:grpSpPr>
          <a:xfrm>
            <a:off x="3339661" y="1055503"/>
            <a:ext cx="8701295" cy="5482413"/>
            <a:chOff x="3339662" y="1055503"/>
            <a:chExt cx="8300612" cy="522995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DFE65AF-A391-37A1-1020-4FDDFCB28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81"/>
            <a:stretch/>
          </p:blipFill>
          <p:spPr>
            <a:xfrm>
              <a:off x="3339662" y="1055503"/>
              <a:ext cx="4344006" cy="522995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7DE8A91-50A4-35CE-5ABC-BCC4064FA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8268" y="1055503"/>
              <a:ext cx="3982006" cy="5229955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CE57D87-AC1E-A22A-DFE7-420EE85D2885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Recepción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FDC99A-6321-EADB-D9B5-3456AD482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37A8157-B7F9-B146-68D0-98FFF3F07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158F117-843F-8D25-121E-205659A2636B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71.43%</a:t>
            </a:r>
          </a:p>
        </p:txBody>
      </p:sp>
    </p:spTree>
    <p:extLst>
      <p:ext uri="{BB962C8B-B14F-4D97-AF65-F5344CB8AC3E}">
        <p14:creationId xmlns:p14="http://schemas.microsoft.com/office/powerpoint/2010/main" val="23420794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CDADB-8205-B2FE-2F74-B44CA384C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941718C9-5149-2F76-8DCB-814E6A06A67F}"/>
              </a:ext>
            </a:extLst>
          </p:cNvPr>
          <p:cNvGrpSpPr/>
          <p:nvPr/>
        </p:nvGrpSpPr>
        <p:grpSpPr>
          <a:xfrm>
            <a:off x="3339662" y="1211612"/>
            <a:ext cx="8744483" cy="5419662"/>
            <a:chOff x="3339662" y="1197933"/>
            <a:chExt cx="8316485" cy="5154397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34EF377-3AD3-8E85-DB0F-29EEBA99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695" b="1380"/>
            <a:stretch/>
          </p:blipFill>
          <p:spPr>
            <a:xfrm>
              <a:off x="3339662" y="1203971"/>
              <a:ext cx="4344006" cy="507164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1FF8508-FD32-617F-D8DA-F80BD4D8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493" b="-1592"/>
            <a:stretch/>
          </p:blipFill>
          <p:spPr>
            <a:xfrm>
              <a:off x="7683668" y="1197933"/>
              <a:ext cx="3972479" cy="5154397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3465E547-F246-472B-D75A-B0533AEFAF24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Mantenimiento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84CFC1-719C-19C0-F8A6-5EC60CAC3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4D41120-9648-3414-5B5D-98B6DA8F6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676F441-8584-EF25-BAAB-837AAF7A779C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67.39%</a:t>
            </a:r>
          </a:p>
        </p:txBody>
      </p:sp>
    </p:spTree>
    <p:extLst>
      <p:ext uri="{BB962C8B-B14F-4D97-AF65-F5344CB8AC3E}">
        <p14:creationId xmlns:p14="http://schemas.microsoft.com/office/powerpoint/2010/main" val="499584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75FC3-7255-2070-84B3-000B7B4D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E4128A2-2535-2428-C098-C158DFF54513}"/>
              </a:ext>
            </a:extLst>
          </p:cNvPr>
          <p:cNvGrpSpPr/>
          <p:nvPr/>
        </p:nvGrpSpPr>
        <p:grpSpPr>
          <a:xfrm>
            <a:off x="3339662" y="1055503"/>
            <a:ext cx="8852338" cy="5516234"/>
            <a:chOff x="3339662" y="1055503"/>
            <a:chExt cx="8316485" cy="5182324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61D36EF-DAFD-DE6E-AC8B-64086081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982"/>
            <a:stretch/>
          </p:blipFill>
          <p:spPr>
            <a:xfrm>
              <a:off x="3339662" y="1055504"/>
              <a:ext cx="4344006" cy="5182323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0791AB7-3B7C-0EBA-D74D-B564F019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3972479" cy="5182323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DD6E223-858F-2B83-B7B2-67067834FA59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Bar Pierre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9B03FC-3284-802E-9185-73BD69A95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CA4296-56CD-7F85-1F30-8B22459F4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BE1D2D9-F59E-F989-A585-AF04573BCD75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66.55%</a:t>
            </a:r>
          </a:p>
        </p:txBody>
      </p:sp>
    </p:spTree>
    <p:extLst>
      <p:ext uri="{BB962C8B-B14F-4D97-AF65-F5344CB8AC3E}">
        <p14:creationId xmlns:p14="http://schemas.microsoft.com/office/powerpoint/2010/main" val="35021259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20E09-48D4-8300-2E0C-6BFBC8AE4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F7B02276-C929-532A-AABE-25031077C356}"/>
              </a:ext>
            </a:extLst>
          </p:cNvPr>
          <p:cNvGrpSpPr/>
          <p:nvPr/>
        </p:nvGrpSpPr>
        <p:grpSpPr>
          <a:xfrm>
            <a:off x="3339662" y="1042803"/>
            <a:ext cx="8806809" cy="5495113"/>
            <a:chOff x="3339662" y="1042803"/>
            <a:chExt cx="8366583" cy="52204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CF56411-E46C-22F9-68C1-4A8925B1A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01"/>
            <a:stretch/>
          </p:blipFill>
          <p:spPr>
            <a:xfrm>
              <a:off x="3339662" y="1055503"/>
              <a:ext cx="4344006" cy="5207729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B0F9524-8B5C-3EAE-7B25-03A23C1FC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608" y="1042803"/>
              <a:ext cx="4029637" cy="5220429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58ED8C4-060C-8A28-BE84-39981A9EDFE1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Camaristas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CE49A4-2BC5-2B64-4493-539D784A7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F45F56-DD9E-A080-3218-2AD4E1B5E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B1D5E48-C1C5-E14B-95F4-787969F8862A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63.99%</a:t>
            </a:r>
          </a:p>
        </p:txBody>
      </p:sp>
    </p:spTree>
    <p:extLst>
      <p:ext uri="{BB962C8B-B14F-4D97-AF65-F5344CB8AC3E}">
        <p14:creationId xmlns:p14="http://schemas.microsoft.com/office/powerpoint/2010/main" val="73691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67EA2-709B-70D8-D22A-5F2D5E06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3DF0B7A4-7B06-2DC3-0651-B2BA26F62380}"/>
              </a:ext>
            </a:extLst>
          </p:cNvPr>
          <p:cNvGrpSpPr/>
          <p:nvPr/>
        </p:nvGrpSpPr>
        <p:grpSpPr>
          <a:xfrm>
            <a:off x="3339662" y="1055503"/>
            <a:ext cx="8777898" cy="5482413"/>
            <a:chOff x="3339662" y="1055503"/>
            <a:chExt cx="8297433" cy="51823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D767B8B-71B9-44AC-6243-2156510CA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982"/>
            <a:stretch/>
          </p:blipFill>
          <p:spPr>
            <a:xfrm>
              <a:off x="3339662" y="1055503"/>
              <a:ext cx="4344006" cy="518232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38BCDD1-4AFE-29B3-FA50-80FC7250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84088"/>
              <a:ext cx="3953427" cy="5153744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3697F5E-0A35-1AF8-DDC5-08302097458B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Ama de Llaves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CBC19B-C157-4ADF-7263-1F7E15A7F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CF458DF-842C-90C8-F548-9BF34E77D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C3955B3-3AAD-2DAC-73FC-FFCFED03F5D0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63.54%</a:t>
            </a:r>
          </a:p>
        </p:txBody>
      </p:sp>
    </p:spTree>
    <p:extLst>
      <p:ext uri="{BB962C8B-B14F-4D97-AF65-F5344CB8AC3E}">
        <p14:creationId xmlns:p14="http://schemas.microsoft.com/office/powerpoint/2010/main" val="39814127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B9B57-1C52-E9FE-55A0-3F00927DA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AE00576-787D-BFF4-F197-90F751B343B6}"/>
              </a:ext>
            </a:extLst>
          </p:cNvPr>
          <p:cNvGrpSpPr/>
          <p:nvPr/>
        </p:nvGrpSpPr>
        <p:grpSpPr>
          <a:xfrm>
            <a:off x="3339662" y="1055504"/>
            <a:ext cx="8773860" cy="5482412"/>
            <a:chOff x="3339662" y="1055504"/>
            <a:chExt cx="8316485" cy="5196618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F024C24-7EF2-7EE5-FA62-E24810752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" b="1712"/>
            <a:stretch/>
          </p:blipFill>
          <p:spPr>
            <a:xfrm>
              <a:off x="3339662" y="1055504"/>
              <a:ext cx="4344006" cy="519661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D237EBA-715D-A1F9-F389-578E63677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62651"/>
              <a:ext cx="3972479" cy="5182323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788AFB8-B606-15EB-6665-9584D6209E3D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Tabachín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3C3415-0B2A-63C3-12E7-CC6E507B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80129E1-76CB-7939-2C36-C638FBEC4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09A010D-A74C-0610-0773-F97A597E5687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100">
                <a:latin typeface="Gotham Book"/>
              </a:rPr>
              <a:t>60.00%</a:t>
            </a:r>
          </a:p>
        </p:txBody>
      </p:sp>
    </p:spTree>
    <p:extLst>
      <p:ext uri="{BB962C8B-B14F-4D97-AF65-F5344CB8AC3E}">
        <p14:creationId xmlns:p14="http://schemas.microsoft.com/office/powerpoint/2010/main" val="1921971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31158-C319-7401-FAFB-7A1543FA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BEAF19EB-33AE-C69E-76ED-91B546EA6258}"/>
              </a:ext>
            </a:extLst>
          </p:cNvPr>
          <p:cNvGrpSpPr/>
          <p:nvPr/>
        </p:nvGrpSpPr>
        <p:grpSpPr>
          <a:xfrm>
            <a:off x="3339662" y="1040989"/>
            <a:ext cx="8744505" cy="5496927"/>
            <a:chOff x="3339662" y="1040989"/>
            <a:chExt cx="8297433" cy="521589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24FF945-8273-5270-93A8-F261AA394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21"/>
            <a:stretch/>
          </p:blipFill>
          <p:spPr>
            <a:xfrm>
              <a:off x="3339662" y="1055504"/>
              <a:ext cx="4344006" cy="520137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F412067-E082-6D14-A874-D2075DB2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40989"/>
              <a:ext cx="3953427" cy="5201376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DE3F681-6FF1-D1F5-7DCB-F07457B1DE36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ÁREAS PÚBLICAS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E81D05-81BC-BB88-670B-78FF6DECF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0AAE356-D2FF-BADF-8CAE-0C2AEE94D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A7440EC-C1B3-3EBB-747F-62D9F61196A3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58.93%</a:t>
            </a:r>
          </a:p>
        </p:txBody>
      </p:sp>
    </p:spTree>
    <p:extLst>
      <p:ext uri="{BB962C8B-B14F-4D97-AF65-F5344CB8AC3E}">
        <p14:creationId xmlns:p14="http://schemas.microsoft.com/office/powerpoint/2010/main" val="270950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5C798-7586-5807-FDB7-CBA07A78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FB64745-CEBE-9BAD-D92C-29A12E801C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917"/>
            <a:ext cx="12256376" cy="8170917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613EE98A-B68F-FAB1-B599-A0E13D5A9AF6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39A1A1A-B89F-A9F6-631D-C1740B3BC62C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Dirección General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8170EF73-EC29-FB9A-8684-148B9D677EED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C7DB1C7E-FBC8-F9F4-E5FE-10B8F433D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4472367-860B-B3BA-66BF-B0FCBF0E3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09316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04C7-B32E-0266-9630-0C6320C7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B9937758-43E1-E015-9898-FCB7FECF4184}"/>
              </a:ext>
            </a:extLst>
          </p:cNvPr>
          <p:cNvGrpSpPr/>
          <p:nvPr/>
        </p:nvGrpSpPr>
        <p:grpSpPr>
          <a:xfrm>
            <a:off x="3339661" y="1055503"/>
            <a:ext cx="8795957" cy="5482413"/>
            <a:chOff x="3339662" y="1055503"/>
            <a:chExt cx="8345064" cy="5201377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04A50AA-EEE2-9DFB-A951-8AB4EC330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21"/>
            <a:stretch/>
          </p:blipFill>
          <p:spPr>
            <a:xfrm>
              <a:off x="3339662" y="1055504"/>
              <a:ext cx="4344006" cy="520137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62A8B99-815B-5E10-DA11-882EFA38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4001058" cy="5201376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081C7DF-1C24-CA07-E147-77D3139F0FAF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Servicio uniformado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BE3997-8497-8AC8-397F-80FDFDA9F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6B49EE0-5782-CE32-5DC7-FAF787082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1BD0E11-D058-444D-0B83-06E8FBA8146D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57.81%</a:t>
            </a:r>
          </a:p>
        </p:txBody>
      </p:sp>
    </p:spTree>
    <p:extLst>
      <p:ext uri="{BB962C8B-B14F-4D97-AF65-F5344CB8AC3E}">
        <p14:creationId xmlns:p14="http://schemas.microsoft.com/office/powerpoint/2010/main" val="40175625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41588-DE24-1107-6B06-C3D89A7F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8FB52B2F-9226-298C-B36F-F5700899EEF5}"/>
              </a:ext>
            </a:extLst>
          </p:cNvPr>
          <p:cNvGrpSpPr/>
          <p:nvPr/>
        </p:nvGrpSpPr>
        <p:grpSpPr>
          <a:xfrm>
            <a:off x="3339662" y="1055503"/>
            <a:ext cx="8743848" cy="5482413"/>
            <a:chOff x="3339662" y="1055503"/>
            <a:chExt cx="8326012" cy="52204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21CD132-A113-651C-437B-10407694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" b="1261"/>
            <a:stretch/>
          </p:blipFill>
          <p:spPr>
            <a:xfrm>
              <a:off x="3339662" y="1055503"/>
              <a:ext cx="4344006" cy="5220429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F6841C8-C526-9AB2-5234-8DD151E94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3982006" cy="5220429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ADD4F8C-7BA5-1803-8152-75D66E2642CC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Terraza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A8D94D-E679-5DB5-50F7-67A8943B5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323F62-879E-FF79-2423-4953AD568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6C36F83-DEE8-2F9D-F05B-17E63EA47EF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54.04%</a:t>
            </a:r>
          </a:p>
        </p:txBody>
      </p:sp>
    </p:spTree>
    <p:extLst>
      <p:ext uri="{BB962C8B-B14F-4D97-AF65-F5344CB8AC3E}">
        <p14:creationId xmlns:p14="http://schemas.microsoft.com/office/powerpoint/2010/main" val="353557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22FF5-A1D2-D264-8B87-3C5BAE41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F966186-DDAF-700D-399A-E12064730C26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A_B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Stewards</a:t>
            </a:r>
            <a:endParaRPr lang="es-MX" sz="2400" b="1" cap="all">
              <a:solidFill>
                <a:srgbClr val="002060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FCDC2D-C8AB-1EDF-9A73-E0579D037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741F776-B734-62E5-0987-A3C618B6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EAA429C-059D-2506-8FAD-C5A17DEFA94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53.75%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8CCFDE9-30DC-4E9C-63CE-86B614E5365D}"/>
              </a:ext>
            </a:extLst>
          </p:cNvPr>
          <p:cNvSpPr/>
          <p:nvPr/>
        </p:nvSpPr>
        <p:spPr>
          <a:xfrm>
            <a:off x="3263462" y="1204609"/>
            <a:ext cx="8486523" cy="5333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2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1477E4B-6907-3817-25F3-1F9DE9F41EEB}"/>
              </a:ext>
            </a:extLst>
          </p:cNvPr>
          <p:cNvGrpSpPr/>
          <p:nvPr/>
        </p:nvGrpSpPr>
        <p:grpSpPr>
          <a:xfrm>
            <a:off x="3194521" y="1055503"/>
            <a:ext cx="8921367" cy="5593718"/>
            <a:chOff x="3339662" y="1055503"/>
            <a:chExt cx="8326012" cy="52204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7C429AA-274D-8B96-3ECA-8E86816D4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261"/>
            <a:stretch/>
          </p:blipFill>
          <p:spPr>
            <a:xfrm>
              <a:off x="3339662" y="1055503"/>
              <a:ext cx="4344006" cy="522042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CA0DD46-B474-A6BE-817D-3216FAE6C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3668" y="1055503"/>
              <a:ext cx="3982006" cy="5220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545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9F55-3307-7AA9-C0E7-EEE66C05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7A238F8-5D4E-154D-06EB-8BB2F50769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65FA5014-1B10-A749-37C9-BF5D972112D2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5D8BDA2-C386-D0EC-AF8C-952E098F4901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Arena GNP / </a:t>
              </a:r>
              <a:r>
                <a:rPr lang="es-ES" sz="3200" b="1" err="1">
                  <a:solidFill>
                    <a:srgbClr val="092034"/>
                  </a:solidFill>
                  <a:latin typeface="Gotham Book" panose="02000604040000020004" pitchFamily="50" charset="0"/>
                </a:rPr>
                <a:t>Forum</a:t>
              </a:r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17698CF-4A01-43ED-2092-CF1D691DEAC0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CF3B38E8-B5C2-660B-D2D1-F585BAE0E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4F57C482-AA14-FA43-EECC-1812C8D46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BE9A915-1D54-9B72-EF51-7F8DB7D2DD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93" r="1097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117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Arena GNP / </a:t>
            </a:r>
            <a:r>
              <a:rPr lang="pt-BR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Forum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245568" y="1173077"/>
            <a:ext cx="2678607" cy="2532148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64.77%</a:t>
            </a:r>
          </a:p>
        </p:txBody>
      </p:sp>
      <p:graphicFrame>
        <p:nvGraphicFramePr>
          <p:cNvPr id="9" name="Chart 5">
            <a:extLst>
              <a:ext uri="{FF2B5EF4-FFF2-40B4-BE49-F238E27FC236}">
                <a16:creationId xmlns:a16="http://schemas.microsoft.com/office/drawing/2014/main" id="{DEA936E9-F8D6-4B87-BF8B-C5BDE1FE1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004478"/>
              </p:ext>
            </p:extLst>
          </p:nvPr>
        </p:nvGraphicFramePr>
        <p:xfrm>
          <a:off x="3310759" y="1555175"/>
          <a:ext cx="8439226" cy="6201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753808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Arena GNP / </a:t>
            </a:r>
            <a:r>
              <a:rPr lang="pt-BR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Forum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ADMINISTRACIÓN Y CONTABILIDAD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53.91%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47084C1-E2DA-472A-B8B3-58B90127F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55" y="1145553"/>
            <a:ext cx="7687722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6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6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Arena GNP / </a:t>
            </a:r>
            <a:r>
              <a:rPr lang="pt-BR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Forum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SEGURIDAD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93.75%</a:t>
            </a:r>
          </a:p>
        </p:txBody>
      </p:sp>
    </p:spTree>
    <p:extLst>
      <p:ext uri="{BB962C8B-B14F-4D97-AF65-F5344CB8AC3E}">
        <p14:creationId xmlns:p14="http://schemas.microsoft.com/office/powerpoint/2010/main" val="2868728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5E089534F3E5A41BB5632975FD456DB" ma:contentTypeVersion="4" ma:contentTypeDescription="Crear nuevo documento." ma:contentTypeScope="" ma:versionID="883adea1a500a093b504798f14830d0d">
  <xsd:schema xmlns:xsd="http://www.w3.org/2001/XMLSchema" xmlns:xs="http://www.w3.org/2001/XMLSchema" xmlns:p="http://schemas.microsoft.com/office/2006/metadata/properties" xmlns:ns2="c03e03b5-edd4-41b3-b0e8-385041ee9ee4" targetNamespace="http://schemas.microsoft.com/office/2006/metadata/properties" ma:root="true" ma:fieldsID="38ef8367f693ac8ca8c9e2357c3eb122" ns2:_="">
    <xsd:import namespace="c03e03b5-edd4-41b3-b0e8-385041ee9e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e03b5-edd4-41b3-b0e8-385041ee9e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AD739E-E412-4EC6-A9DE-925AC1E2389B}">
  <ds:schemaRefs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c03e03b5-edd4-41b3-b0e8-385041ee9ee4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F209ECD-92F7-4D78-99C2-5FB1E653F1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6477AC-3ED8-4573-8B6A-9BFCF8A1F9AE}">
  <ds:schemaRefs>
    <ds:schemaRef ds:uri="c03e03b5-edd4-41b3-b0e8-385041ee9e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1252</Words>
  <Application>Microsoft Office PowerPoint</Application>
  <PresentationFormat>Widescreen</PresentationFormat>
  <Paragraphs>333</Paragraphs>
  <Slides>96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Calidad Princess</dc:creator>
  <cp:lastModifiedBy>Karla Gallardo Santos</cp:lastModifiedBy>
  <cp:revision>5</cp:revision>
  <dcterms:created xsi:type="dcterms:W3CDTF">2024-12-19T20:23:05Z</dcterms:created>
  <dcterms:modified xsi:type="dcterms:W3CDTF">2025-12-13T15:40:26Z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0x01010055E089534F3E5A41BB5632975FD456DB</vt:lpwstr>
  </property>
</Properties>
</file>